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9" r:id="rId4"/>
    <p:sldId id="258" r:id="rId5"/>
    <p:sldId id="259" r:id="rId6"/>
    <p:sldId id="267" r:id="rId7"/>
    <p:sldId id="263" r:id="rId8"/>
    <p:sldId id="260" r:id="rId9"/>
    <p:sldId id="261" r:id="rId10"/>
    <p:sldId id="262" r:id="rId11"/>
    <p:sldId id="272" r:id="rId12"/>
    <p:sldId id="273" r:id="rId13"/>
    <p:sldId id="280" r:id="rId14"/>
    <p:sldId id="264" r:id="rId15"/>
    <p:sldId id="265" r:id="rId16"/>
    <p:sldId id="266" r:id="rId17"/>
    <p:sldId id="268" r:id="rId18"/>
    <p:sldId id="269" r:id="rId19"/>
    <p:sldId id="274" r:id="rId20"/>
    <p:sldId id="270" r:id="rId21"/>
    <p:sldId id="275" r:id="rId22"/>
    <p:sldId id="276" r:id="rId23"/>
    <p:sldId id="271" r:id="rId24"/>
    <p:sldId id="278" r:id="rId25"/>
    <p:sldId id="277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128"/>
    <a:srgbClr val="CED92F"/>
    <a:srgbClr val="EEF2A8"/>
    <a:srgbClr val="F2F2F2"/>
    <a:srgbClr val="E6002D"/>
    <a:srgbClr val="D7E021"/>
    <a:srgbClr val="CBD521"/>
    <a:srgbClr val="C86400"/>
    <a:srgbClr val="66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343BD-49F1-594A-AF3E-FEB692BBB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A8A318-2BB1-B949-9FEA-3764A4B6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8E4F0-A504-B14A-B537-1F7F281E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14ED7-0AA1-1E43-9257-8FEB69F9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2C57-F8CB-9F45-AB3B-896990AC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47777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0E082-7F87-3643-A07A-B884F10F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13B35-2014-8D4A-8154-18E4A625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AFFA7-7FE4-254B-BF15-7B90B827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30E01-E766-F342-A859-799458B7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6C08B-3490-2249-B5D4-BEC6148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39732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BFF785-7E59-244A-8153-84B2918E1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9D6626-FFAE-8742-AA01-4410FE90C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E2A26-8F04-BB4E-AACE-81DF9CF8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5AE6F-21B6-7440-A391-728A86F3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6CD03-849C-0844-9B70-0F21DD39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41535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0B17A-003B-3449-A2D6-204ABAB0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0963F4-2444-1743-B038-823DEDAB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CC740-EDEF-AF47-8F91-83B6A405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C0B84-3A9F-B44B-ABED-D601AC28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4C3BB-2D42-3940-A04D-DE2A6AB1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38535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C1015-1C02-2349-BC03-6C258858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8303E-49AC-6E44-8B43-8860F75F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AAFEF-B32F-E44D-953C-5D05BF5E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DE527-E588-B144-B0AD-7FA3F563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FD44D-06EB-7D44-BE96-E26DC967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9652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71B94-3072-7744-B7B4-1629F85B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63653-CC88-564F-9281-9F811671E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C83503-B16D-0B4C-A39C-8CB59010D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82F781-3ECD-FE42-B36A-22B89543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738696-53F0-A540-AD37-CC84936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56BF5-A670-834C-BC31-929861D7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8720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C56F-789F-2445-9BCB-DF938140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76407F-AF0E-104A-B5A6-168A1D29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6B372-48DC-F741-B980-CAD8855D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808F74-B3FD-8A49-8E29-19C196BC4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4670FF-F637-0D4D-91A4-F5CE6BE1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B16EFC-F8A1-604C-9836-F0431F48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15729-8C9C-E84C-BA51-E40A323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B5D02A-06FA-C14F-A0F3-F30D5426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5448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CE35E-5DE8-5442-8953-FC60991F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21ECDE-05A0-E142-A9F6-F3D0323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84903E-241E-EC43-9559-AFFE2853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6133AA-6C98-2649-8F60-DAB988DF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610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D17753-9466-5C47-A992-4C743E4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B11B75-9054-174A-83D3-F846F3A3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546BFD-5C0D-F949-8515-7C1EB7B1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72744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47A67-3BC0-3F4F-811B-BCEB948B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FCDF3-A08E-194B-A0B5-A6C4196E3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94AF06-69E8-9147-AAD5-CD7FC4B7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19AAF-452B-AB45-9A51-97629B3F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D1654-376D-6143-9122-5C664A2C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4BB33E-C5DE-B542-AB58-B7D3793B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20515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8688F-D3D9-ED41-BFA7-33AA56AA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BA9C29-1F6B-7246-A8E5-0E06AAEA9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3A0C6B-5D34-984D-B243-3117FF352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F0E949-CD8D-604C-BB0D-985A132E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F2781A-DC1E-C94B-88D7-843F191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FBF5A-C864-8344-A2C5-90DA87C1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5614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AAC09D-94B2-354A-814F-C3D02E5F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87068F-551F-C149-9131-63EFA805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832B1-2ACB-6944-BE7F-D8F3CC17B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2FB9-20E4-6844-9ABE-D3CBC4E286D8}" type="datetimeFigureOut">
              <a:rPr lang="es-CO" smtClean="0"/>
              <a:t>2/08/2019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71CAE-19E0-ED49-8F04-2069B20CB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C3F97-E2F1-C14A-9FC8-41F3781E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7518-F16A-F042-96CF-16D4157EB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8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nnectedresearchers.com/online-tools-for-researchers/" TargetMode="External"/><Relationship Id="rId3" Type="http://schemas.openxmlformats.org/officeDocument/2006/relationships/hyperlink" Target="https://about.me/login" TargetMode="External"/><Relationship Id="rId7" Type="http://schemas.openxmlformats.org/officeDocument/2006/relationships/hyperlink" Target="https://academic.microsoft.com/home" TargetMode="External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www.linkedin.com/uas/login?_l=e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lecta.fecyt.es/open-air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eferencia.info/es/recursos/directrices-metadatos/66-metadatos-y-poli-ticas-de-cosecha-faq/file" TargetMode="External"/><Relationship Id="rId2" Type="http://schemas.openxmlformats.org/officeDocument/2006/relationships/hyperlink" Target="http://dublincor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colecta.fecyt.es/open-ai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.unitn.it/it/ateneo/open-access/la-ruota-della-scienza-aper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56646" y="4984941"/>
            <a:ext cx="10050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200" dirty="0">
                <a:latin typeface="Verdana" panose="020B0604030504040204" pitchFamily="34" charset="0"/>
                <a:ea typeface="Verdana" panose="020B0604030504040204" pitchFamily="34" charset="0"/>
              </a:rPr>
              <a:t>Presentado por:</a:t>
            </a:r>
          </a:p>
          <a:p>
            <a:pPr algn="r"/>
            <a:r>
              <a:rPr lang="es-CO" sz="2200" dirty="0">
                <a:latin typeface="Verdana" panose="020B0604030504040204" pitchFamily="34" charset="0"/>
                <a:ea typeface="Verdana" panose="020B0604030504040204" pitchFamily="34" charset="0"/>
              </a:rPr>
              <a:t>Linamaría Pinzón Valencia</a:t>
            </a:r>
          </a:p>
          <a:p>
            <a:pPr algn="r"/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Equipo técnico de apoyo de Colciencias </a:t>
            </a:r>
            <a:endParaRPr lang="es-CO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606CC9-3CCB-4E45-ADC4-02F7D31B33B9}"/>
              </a:ext>
            </a:extLst>
          </p:cNvPr>
          <p:cNvSpPr/>
          <p:nvPr/>
        </p:nvSpPr>
        <p:spPr>
          <a:xfrm>
            <a:off x="0" y="2124075"/>
            <a:ext cx="12192000" cy="2647950"/>
          </a:xfrm>
          <a:prstGeom prst="rect">
            <a:avLst/>
          </a:prstGeom>
          <a:solidFill>
            <a:srgbClr val="EEF2A8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1558004" y="2303413"/>
            <a:ext cx="984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r"/>
            <a:r>
              <a:rPr lang="es-CO" sz="3600" b="1" dirty="0">
                <a:latin typeface="Verdana" panose="020B0604030504040204" pitchFamily="34" charset="0"/>
                <a:ea typeface="Verdana" panose="020B0604030504040204" pitchFamily="34" charset="0"/>
              </a:rPr>
              <a:t>Arquitectura de la información y estructuración de metadatos para productos de investigación en el marco de la ciencia abierta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6" y="2575820"/>
            <a:ext cx="1744460" cy="17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05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El investigador(a) en el contexto digital	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4088430" y="1811952"/>
            <a:ext cx="3691296" cy="3691296"/>
            <a:chOff x="4186470" y="1583352"/>
            <a:chExt cx="3691296" cy="3691296"/>
          </a:xfrm>
        </p:grpSpPr>
        <p:sp>
          <p:nvSpPr>
            <p:cNvPr id="13" name="Cercle">
              <a:extLst>
                <a:ext uri="{FF2B5EF4-FFF2-40B4-BE49-F238E27FC236}">
                  <a16:creationId xmlns:a16="http://schemas.microsoft.com/office/drawing/2014/main" id="{582E85EC-AFD1-4C38-9DA6-B20AEDE9A69C}"/>
                </a:ext>
              </a:extLst>
            </p:cNvPr>
            <p:cNvSpPr/>
            <p:nvPr/>
          </p:nvSpPr>
          <p:spPr>
            <a:xfrm>
              <a:off x="5180496" y="2577379"/>
              <a:ext cx="1703242" cy="1703242"/>
            </a:xfrm>
            <a:prstGeom prst="ellipse">
              <a:avLst/>
            </a:prstGeom>
            <a:solidFill>
              <a:schemeClr val="tx2">
                <a:alpha val="18000"/>
              </a:schemeClr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63CC6316-6D03-44F3-8558-FE950F0DECFC}"/>
                </a:ext>
              </a:extLst>
            </p:cNvPr>
            <p:cNvSpPr/>
            <p:nvPr/>
          </p:nvSpPr>
          <p:spPr>
            <a:xfrm>
              <a:off x="5372524" y="1583352"/>
              <a:ext cx="2495558" cy="1493949"/>
            </a:xfrm>
            <a:custGeom>
              <a:avLst/>
              <a:gdLst>
                <a:gd name="connsiteX0" fmla="*/ 1099781 w 2976104"/>
                <a:gd name="connsiteY0" fmla="*/ 0 h 1781624"/>
                <a:gd name="connsiteX1" fmla="*/ 2748074 w 2976104"/>
                <a:gd name="connsiteY1" fmla="*/ 0 h 1781624"/>
                <a:gd name="connsiteX2" fmla="*/ 2976104 w 2976104"/>
                <a:gd name="connsiteY2" fmla="*/ 228042 h 1781624"/>
                <a:gd name="connsiteX3" fmla="*/ 2976104 w 2976104"/>
                <a:gd name="connsiteY3" fmla="*/ 1073822 h 1781624"/>
                <a:gd name="connsiteX4" fmla="*/ 2748074 w 2976104"/>
                <a:gd name="connsiteY4" fmla="*/ 1301864 h 1781624"/>
                <a:gd name="connsiteX5" fmla="*/ 1249964 w 2976104"/>
                <a:gd name="connsiteY5" fmla="*/ 1301864 h 1781624"/>
                <a:gd name="connsiteX6" fmla="*/ 893829 w 2976104"/>
                <a:gd name="connsiteY6" fmla="*/ 1308248 h 1781624"/>
                <a:gd name="connsiteX7" fmla="*/ 835569 w 2976104"/>
                <a:gd name="connsiteY7" fmla="*/ 1311979 h 1781624"/>
                <a:gd name="connsiteX8" fmla="*/ 786604 w 2976104"/>
                <a:gd name="connsiteY8" fmla="*/ 1309506 h 1781624"/>
                <a:gd name="connsiteX9" fmla="*/ 2668 w 2976104"/>
                <a:gd name="connsiteY9" fmla="*/ 1776085 h 1781624"/>
                <a:gd name="connsiteX10" fmla="*/ 0 w 2976104"/>
                <a:gd name="connsiteY10" fmla="*/ 1781624 h 1781624"/>
                <a:gd name="connsiteX11" fmla="*/ 0 w 2976104"/>
                <a:gd name="connsiteY11" fmla="*/ 1099772 h 1781624"/>
                <a:gd name="connsiteX12" fmla="*/ 1099781 w 2976104"/>
                <a:gd name="connsiteY12" fmla="*/ 0 h 1781624"/>
                <a:gd name="connsiteX0" fmla="*/ 1099781 w 2976104"/>
                <a:gd name="connsiteY0" fmla="*/ 0 h 1781624"/>
                <a:gd name="connsiteX1" fmla="*/ 2748074 w 2976104"/>
                <a:gd name="connsiteY1" fmla="*/ 0 h 1781624"/>
                <a:gd name="connsiteX2" fmla="*/ 2976104 w 2976104"/>
                <a:gd name="connsiteY2" fmla="*/ 228042 h 1781624"/>
                <a:gd name="connsiteX3" fmla="*/ 2976104 w 2976104"/>
                <a:gd name="connsiteY3" fmla="*/ 1073822 h 1781624"/>
                <a:gd name="connsiteX4" fmla="*/ 2748074 w 2976104"/>
                <a:gd name="connsiteY4" fmla="*/ 1301864 h 1781624"/>
                <a:gd name="connsiteX5" fmla="*/ 1249964 w 2976104"/>
                <a:gd name="connsiteY5" fmla="*/ 1301864 h 1781624"/>
                <a:gd name="connsiteX6" fmla="*/ 893829 w 2976104"/>
                <a:gd name="connsiteY6" fmla="*/ 1308248 h 1781624"/>
                <a:gd name="connsiteX7" fmla="*/ 786604 w 2976104"/>
                <a:gd name="connsiteY7" fmla="*/ 1309506 h 1781624"/>
                <a:gd name="connsiteX8" fmla="*/ 2668 w 2976104"/>
                <a:gd name="connsiteY8" fmla="*/ 1776085 h 1781624"/>
                <a:gd name="connsiteX9" fmla="*/ 0 w 2976104"/>
                <a:gd name="connsiteY9" fmla="*/ 1781624 h 1781624"/>
                <a:gd name="connsiteX10" fmla="*/ 0 w 2976104"/>
                <a:gd name="connsiteY10" fmla="*/ 1099772 h 1781624"/>
                <a:gd name="connsiteX11" fmla="*/ 1099781 w 2976104"/>
                <a:gd name="connsiteY11" fmla="*/ 0 h 17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104" h="1781624">
                  <a:moveTo>
                    <a:pt x="1099781" y="0"/>
                  </a:moveTo>
                  <a:lnTo>
                    <a:pt x="2748074" y="0"/>
                  </a:lnTo>
                  <a:cubicBezTo>
                    <a:pt x="2875109" y="0"/>
                    <a:pt x="2976104" y="103890"/>
                    <a:pt x="2976104" y="228042"/>
                  </a:cubicBezTo>
                  <a:lnTo>
                    <a:pt x="2976104" y="1073822"/>
                  </a:lnTo>
                  <a:cubicBezTo>
                    <a:pt x="2976104" y="1200818"/>
                    <a:pt x="2875109" y="1301864"/>
                    <a:pt x="2748074" y="1301864"/>
                  </a:cubicBezTo>
                  <a:cubicBezTo>
                    <a:pt x="2748074" y="1301864"/>
                    <a:pt x="1625146" y="1287467"/>
                    <a:pt x="1249964" y="1301864"/>
                  </a:cubicBezTo>
                  <a:cubicBezTo>
                    <a:pt x="1142752" y="1305096"/>
                    <a:pt x="1019322" y="1303068"/>
                    <a:pt x="893829" y="1308248"/>
                  </a:cubicBezTo>
                  <a:lnTo>
                    <a:pt x="786604" y="1309506"/>
                  </a:lnTo>
                  <a:cubicBezTo>
                    <a:pt x="448090" y="1309506"/>
                    <a:pt x="153641" y="1498170"/>
                    <a:pt x="2668" y="1776085"/>
                  </a:cubicBezTo>
                  <a:lnTo>
                    <a:pt x="0" y="1781624"/>
                  </a:lnTo>
                  <a:lnTo>
                    <a:pt x="0" y="1099772"/>
                  </a:lnTo>
                  <a:cubicBezTo>
                    <a:pt x="0" y="490743"/>
                    <a:pt x="493675" y="0"/>
                    <a:pt x="1099781" y="0"/>
                  </a:cubicBezTo>
                  <a:close/>
                </a:path>
              </a:pathLst>
            </a:custGeom>
            <a:solidFill>
              <a:srgbClr val="CBD521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9D5338EB-BA90-452B-B43E-BE57139676C7}"/>
                </a:ext>
              </a:extLst>
            </p:cNvPr>
            <p:cNvSpPr/>
            <p:nvPr/>
          </p:nvSpPr>
          <p:spPr>
            <a:xfrm>
              <a:off x="4186470" y="3797599"/>
              <a:ext cx="2495558" cy="1477049"/>
            </a:xfrm>
            <a:custGeom>
              <a:avLst/>
              <a:gdLst>
                <a:gd name="connsiteX0" fmla="*/ 2976104 w 2976104"/>
                <a:gd name="connsiteY0" fmla="*/ 0 h 1761471"/>
                <a:gd name="connsiteX1" fmla="*/ 2976104 w 2976104"/>
                <a:gd name="connsiteY1" fmla="*/ 661699 h 1761471"/>
                <a:gd name="connsiteX2" fmla="*/ 1876324 w 2976104"/>
                <a:gd name="connsiteY2" fmla="*/ 1761471 h 1761471"/>
                <a:gd name="connsiteX3" fmla="*/ 228030 w 2976104"/>
                <a:gd name="connsiteY3" fmla="*/ 1761471 h 1761471"/>
                <a:gd name="connsiteX4" fmla="*/ 0 w 2976104"/>
                <a:gd name="connsiteY4" fmla="*/ 1533430 h 1761471"/>
                <a:gd name="connsiteX5" fmla="*/ 0 w 2976104"/>
                <a:gd name="connsiteY5" fmla="*/ 687649 h 1761471"/>
                <a:gd name="connsiteX6" fmla="*/ 228030 w 2976104"/>
                <a:gd name="connsiteY6" fmla="*/ 459608 h 1761471"/>
                <a:gd name="connsiteX7" fmla="*/ 1726141 w 2976104"/>
                <a:gd name="connsiteY7" fmla="*/ 459608 h 1761471"/>
                <a:gd name="connsiteX8" fmla="*/ 2082275 w 2976104"/>
                <a:gd name="connsiteY8" fmla="*/ 453223 h 1761471"/>
                <a:gd name="connsiteX9" fmla="*/ 2145626 w 2976104"/>
                <a:gd name="connsiteY9" fmla="*/ 449167 h 1761471"/>
                <a:gd name="connsiteX10" fmla="*/ 2201046 w 2976104"/>
                <a:gd name="connsiteY10" fmla="*/ 451965 h 1761471"/>
                <a:gd name="connsiteX11" fmla="*/ 2940325 w 2976104"/>
                <a:gd name="connsiteY11" fmla="*/ 58894 h 1761471"/>
                <a:gd name="connsiteX0" fmla="*/ 2976104 w 2976104"/>
                <a:gd name="connsiteY0" fmla="*/ 0 h 1761471"/>
                <a:gd name="connsiteX1" fmla="*/ 2976104 w 2976104"/>
                <a:gd name="connsiteY1" fmla="*/ 661699 h 1761471"/>
                <a:gd name="connsiteX2" fmla="*/ 1876324 w 2976104"/>
                <a:gd name="connsiteY2" fmla="*/ 1761471 h 1761471"/>
                <a:gd name="connsiteX3" fmla="*/ 228030 w 2976104"/>
                <a:gd name="connsiteY3" fmla="*/ 1761471 h 1761471"/>
                <a:gd name="connsiteX4" fmla="*/ 0 w 2976104"/>
                <a:gd name="connsiteY4" fmla="*/ 1533430 h 1761471"/>
                <a:gd name="connsiteX5" fmla="*/ 0 w 2976104"/>
                <a:gd name="connsiteY5" fmla="*/ 687649 h 1761471"/>
                <a:gd name="connsiteX6" fmla="*/ 228030 w 2976104"/>
                <a:gd name="connsiteY6" fmla="*/ 459608 h 1761471"/>
                <a:gd name="connsiteX7" fmla="*/ 1726141 w 2976104"/>
                <a:gd name="connsiteY7" fmla="*/ 459608 h 1761471"/>
                <a:gd name="connsiteX8" fmla="*/ 2082275 w 2976104"/>
                <a:gd name="connsiteY8" fmla="*/ 453223 h 1761471"/>
                <a:gd name="connsiteX9" fmla="*/ 2201046 w 2976104"/>
                <a:gd name="connsiteY9" fmla="*/ 451965 h 1761471"/>
                <a:gd name="connsiteX10" fmla="*/ 2940325 w 2976104"/>
                <a:gd name="connsiteY10" fmla="*/ 58894 h 1761471"/>
                <a:gd name="connsiteX11" fmla="*/ 2976104 w 2976104"/>
                <a:gd name="connsiteY11" fmla="*/ 0 h 176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104" h="1761471">
                  <a:moveTo>
                    <a:pt x="2976104" y="0"/>
                  </a:moveTo>
                  <a:lnTo>
                    <a:pt x="2976104" y="661699"/>
                  </a:lnTo>
                  <a:cubicBezTo>
                    <a:pt x="2976104" y="1270728"/>
                    <a:pt x="2482429" y="1761471"/>
                    <a:pt x="1876324" y="1761471"/>
                  </a:cubicBezTo>
                  <a:lnTo>
                    <a:pt x="228030" y="1761471"/>
                  </a:lnTo>
                  <a:cubicBezTo>
                    <a:pt x="100995" y="1761471"/>
                    <a:pt x="0" y="1657582"/>
                    <a:pt x="0" y="1533430"/>
                  </a:cubicBezTo>
                  <a:lnTo>
                    <a:pt x="0" y="687649"/>
                  </a:lnTo>
                  <a:cubicBezTo>
                    <a:pt x="0" y="560654"/>
                    <a:pt x="100995" y="459608"/>
                    <a:pt x="228030" y="459608"/>
                  </a:cubicBezTo>
                  <a:cubicBezTo>
                    <a:pt x="228030" y="459608"/>
                    <a:pt x="1350959" y="474005"/>
                    <a:pt x="1726141" y="459608"/>
                  </a:cubicBezTo>
                  <a:cubicBezTo>
                    <a:pt x="1833353" y="456375"/>
                    <a:pt x="1956782" y="458404"/>
                    <a:pt x="2082275" y="453223"/>
                  </a:cubicBezTo>
                  <a:lnTo>
                    <a:pt x="2201046" y="451965"/>
                  </a:lnTo>
                  <a:cubicBezTo>
                    <a:pt x="2508786" y="451965"/>
                    <a:pt x="2780109" y="296045"/>
                    <a:pt x="2940325" y="58894"/>
                  </a:cubicBezTo>
                  <a:lnTo>
                    <a:pt x="2976104" y="0"/>
                  </a:lnTo>
                  <a:close/>
                </a:path>
              </a:pathLst>
            </a:custGeom>
            <a:solidFill>
              <a:srgbClr val="E68128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DCA7D932-9C80-4C9D-9456-D7B9DE3B6EF4}"/>
                </a:ext>
              </a:extLst>
            </p:cNvPr>
            <p:cNvSpPr/>
            <p:nvPr/>
          </p:nvSpPr>
          <p:spPr>
            <a:xfrm>
              <a:off x="6383818" y="2769407"/>
              <a:ext cx="1493948" cy="2495558"/>
            </a:xfrm>
            <a:custGeom>
              <a:avLst/>
              <a:gdLst>
                <a:gd name="connsiteX0" fmla="*/ 0 w 1781623"/>
                <a:gd name="connsiteY0" fmla="*/ 0 h 2976104"/>
                <a:gd name="connsiteX1" fmla="*/ 681851 w 1781623"/>
                <a:gd name="connsiteY1" fmla="*/ 0 h 2976104"/>
                <a:gd name="connsiteX2" fmla="*/ 1781623 w 1781623"/>
                <a:gd name="connsiteY2" fmla="*/ 1099781 h 2976104"/>
                <a:gd name="connsiteX3" fmla="*/ 1781623 w 1781623"/>
                <a:gd name="connsiteY3" fmla="*/ 2748074 h 2976104"/>
                <a:gd name="connsiteX4" fmla="*/ 1553582 w 1781623"/>
                <a:gd name="connsiteY4" fmla="*/ 2976104 h 2976104"/>
                <a:gd name="connsiteX5" fmla="*/ 707801 w 1781623"/>
                <a:gd name="connsiteY5" fmla="*/ 2976104 h 2976104"/>
                <a:gd name="connsiteX6" fmla="*/ 479760 w 1781623"/>
                <a:gd name="connsiteY6" fmla="*/ 2748074 h 2976104"/>
                <a:gd name="connsiteX7" fmla="*/ 479760 w 1781623"/>
                <a:gd name="connsiteY7" fmla="*/ 1249964 h 2976104"/>
                <a:gd name="connsiteX8" fmla="*/ 473375 w 1781623"/>
                <a:gd name="connsiteY8" fmla="*/ 893829 h 2976104"/>
                <a:gd name="connsiteX9" fmla="*/ 469645 w 1781623"/>
                <a:gd name="connsiteY9" fmla="*/ 835569 h 2976104"/>
                <a:gd name="connsiteX10" fmla="*/ 472117 w 1781623"/>
                <a:gd name="connsiteY10" fmla="*/ 786604 h 2976104"/>
                <a:gd name="connsiteX11" fmla="*/ 5538 w 1781623"/>
                <a:gd name="connsiteY11" fmla="*/ 2668 h 2976104"/>
                <a:gd name="connsiteX0" fmla="*/ 0 w 1781623"/>
                <a:gd name="connsiteY0" fmla="*/ 0 h 2976104"/>
                <a:gd name="connsiteX1" fmla="*/ 681851 w 1781623"/>
                <a:gd name="connsiteY1" fmla="*/ 0 h 2976104"/>
                <a:gd name="connsiteX2" fmla="*/ 1781623 w 1781623"/>
                <a:gd name="connsiteY2" fmla="*/ 1099781 h 2976104"/>
                <a:gd name="connsiteX3" fmla="*/ 1781623 w 1781623"/>
                <a:gd name="connsiteY3" fmla="*/ 2748074 h 2976104"/>
                <a:gd name="connsiteX4" fmla="*/ 1553582 w 1781623"/>
                <a:gd name="connsiteY4" fmla="*/ 2976104 h 2976104"/>
                <a:gd name="connsiteX5" fmla="*/ 707801 w 1781623"/>
                <a:gd name="connsiteY5" fmla="*/ 2976104 h 2976104"/>
                <a:gd name="connsiteX6" fmla="*/ 479760 w 1781623"/>
                <a:gd name="connsiteY6" fmla="*/ 2748074 h 2976104"/>
                <a:gd name="connsiteX7" fmla="*/ 479760 w 1781623"/>
                <a:gd name="connsiteY7" fmla="*/ 1249964 h 2976104"/>
                <a:gd name="connsiteX8" fmla="*/ 473375 w 1781623"/>
                <a:gd name="connsiteY8" fmla="*/ 893829 h 2976104"/>
                <a:gd name="connsiteX9" fmla="*/ 472117 w 1781623"/>
                <a:gd name="connsiteY9" fmla="*/ 786604 h 2976104"/>
                <a:gd name="connsiteX10" fmla="*/ 5538 w 1781623"/>
                <a:gd name="connsiteY10" fmla="*/ 2668 h 2976104"/>
                <a:gd name="connsiteX11" fmla="*/ 0 w 1781623"/>
                <a:gd name="connsiteY11" fmla="*/ 0 h 297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1623" h="2976104">
                  <a:moveTo>
                    <a:pt x="0" y="0"/>
                  </a:moveTo>
                  <a:lnTo>
                    <a:pt x="681851" y="0"/>
                  </a:lnTo>
                  <a:cubicBezTo>
                    <a:pt x="1290880" y="0"/>
                    <a:pt x="1781623" y="493675"/>
                    <a:pt x="1781623" y="1099781"/>
                  </a:cubicBezTo>
                  <a:lnTo>
                    <a:pt x="1781623" y="2748074"/>
                  </a:lnTo>
                  <a:cubicBezTo>
                    <a:pt x="1781623" y="2875109"/>
                    <a:pt x="1680577" y="2976104"/>
                    <a:pt x="1553582" y="2976104"/>
                  </a:cubicBezTo>
                  <a:lnTo>
                    <a:pt x="707801" y="2976104"/>
                  </a:lnTo>
                  <a:cubicBezTo>
                    <a:pt x="580806" y="2976104"/>
                    <a:pt x="479760" y="2875109"/>
                    <a:pt x="479760" y="2748074"/>
                  </a:cubicBezTo>
                  <a:cubicBezTo>
                    <a:pt x="479760" y="2748074"/>
                    <a:pt x="494157" y="1625146"/>
                    <a:pt x="479760" y="1249964"/>
                  </a:cubicBezTo>
                  <a:cubicBezTo>
                    <a:pt x="476527" y="1142752"/>
                    <a:pt x="478556" y="1019322"/>
                    <a:pt x="473375" y="893829"/>
                  </a:cubicBezTo>
                  <a:cubicBezTo>
                    <a:pt x="472956" y="858087"/>
                    <a:pt x="472536" y="822346"/>
                    <a:pt x="472117" y="786604"/>
                  </a:cubicBezTo>
                  <a:cubicBezTo>
                    <a:pt x="472117" y="448090"/>
                    <a:pt x="283454" y="153641"/>
                    <a:pt x="5538" y="26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9E279789-95CB-4842-9D75-E4C5D3371301}"/>
                </a:ext>
              </a:extLst>
            </p:cNvPr>
            <p:cNvSpPr/>
            <p:nvPr/>
          </p:nvSpPr>
          <p:spPr>
            <a:xfrm>
              <a:off x="4186470" y="1583352"/>
              <a:ext cx="1477051" cy="2495558"/>
            </a:xfrm>
            <a:custGeom>
              <a:avLst/>
              <a:gdLst>
                <a:gd name="connsiteX0" fmla="*/ 228042 w 1761472"/>
                <a:gd name="connsiteY0" fmla="*/ 0 h 2976104"/>
                <a:gd name="connsiteX1" fmla="*/ 1073822 w 1761472"/>
                <a:gd name="connsiteY1" fmla="*/ 0 h 2976104"/>
                <a:gd name="connsiteX2" fmla="*/ 1301864 w 1761472"/>
                <a:gd name="connsiteY2" fmla="*/ 228030 h 2976104"/>
                <a:gd name="connsiteX3" fmla="*/ 1301864 w 1761472"/>
                <a:gd name="connsiteY3" fmla="*/ 1726141 h 2976104"/>
                <a:gd name="connsiteX4" fmla="*/ 1308248 w 1761472"/>
                <a:gd name="connsiteY4" fmla="*/ 2082275 h 2976104"/>
                <a:gd name="connsiteX5" fmla="*/ 1312305 w 1761472"/>
                <a:gd name="connsiteY5" fmla="*/ 2145626 h 2976104"/>
                <a:gd name="connsiteX6" fmla="*/ 1309506 w 1761472"/>
                <a:gd name="connsiteY6" fmla="*/ 2201046 h 2976104"/>
                <a:gd name="connsiteX7" fmla="*/ 1702578 w 1761472"/>
                <a:gd name="connsiteY7" fmla="*/ 2940325 h 2976104"/>
                <a:gd name="connsiteX8" fmla="*/ 1761472 w 1761472"/>
                <a:gd name="connsiteY8" fmla="*/ 2976104 h 2976104"/>
                <a:gd name="connsiteX9" fmla="*/ 1099772 w 1761472"/>
                <a:gd name="connsiteY9" fmla="*/ 2976104 h 2976104"/>
                <a:gd name="connsiteX10" fmla="*/ 0 w 1761472"/>
                <a:gd name="connsiteY10" fmla="*/ 1876324 h 2976104"/>
                <a:gd name="connsiteX11" fmla="*/ 0 w 1761472"/>
                <a:gd name="connsiteY11" fmla="*/ 228030 h 2976104"/>
                <a:gd name="connsiteX12" fmla="*/ 228042 w 1761472"/>
                <a:gd name="connsiteY12" fmla="*/ 0 h 2976104"/>
                <a:gd name="connsiteX0" fmla="*/ 228042 w 1761472"/>
                <a:gd name="connsiteY0" fmla="*/ 0 h 2976104"/>
                <a:gd name="connsiteX1" fmla="*/ 1073822 w 1761472"/>
                <a:gd name="connsiteY1" fmla="*/ 0 h 2976104"/>
                <a:gd name="connsiteX2" fmla="*/ 1301864 w 1761472"/>
                <a:gd name="connsiteY2" fmla="*/ 228030 h 2976104"/>
                <a:gd name="connsiteX3" fmla="*/ 1301864 w 1761472"/>
                <a:gd name="connsiteY3" fmla="*/ 1726141 h 2976104"/>
                <a:gd name="connsiteX4" fmla="*/ 1308248 w 1761472"/>
                <a:gd name="connsiteY4" fmla="*/ 2082275 h 2976104"/>
                <a:gd name="connsiteX5" fmla="*/ 1309506 w 1761472"/>
                <a:gd name="connsiteY5" fmla="*/ 2201046 h 2976104"/>
                <a:gd name="connsiteX6" fmla="*/ 1702578 w 1761472"/>
                <a:gd name="connsiteY6" fmla="*/ 2940325 h 2976104"/>
                <a:gd name="connsiteX7" fmla="*/ 1761472 w 1761472"/>
                <a:gd name="connsiteY7" fmla="*/ 2976104 h 2976104"/>
                <a:gd name="connsiteX8" fmla="*/ 1099772 w 1761472"/>
                <a:gd name="connsiteY8" fmla="*/ 2976104 h 2976104"/>
                <a:gd name="connsiteX9" fmla="*/ 0 w 1761472"/>
                <a:gd name="connsiteY9" fmla="*/ 1876324 h 2976104"/>
                <a:gd name="connsiteX10" fmla="*/ 0 w 1761472"/>
                <a:gd name="connsiteY10" fmla="*/ 228030 h 2976104"/>
                <a:gd name="connsiteX11" fmla="*/ 228042 w 1761472"/>
                <a:gd name="connsiteY11" fmla="*/ 0 h 297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472" h="2976104">
                  <a:moveTo>
                    <a:pt x="228042" y="0"/>
                  </a:moveTo>
                  <a:lnTo>
                    <a:pt x="1073822" y="0"/>
                  </a:lnTo>
                  <a:cubicBezTo>
                    <a:pt x="1200818" y="0"/>
                    <a:pt x="1301864" y="100995"/>
                    <a:pt x="1301864" y="228030"/>
                  </a:cubicBezTo>
                  <a:cubicBezTo>
                    <a:pt x="1301864" y="228030"/>
                    <a:pt x="1287467" y="1350959"/>
                    <a:pt x="1301864" y="1726141"/>
                  </a:cubicBezTo>
                  <a:cubicBezTo>
                    <a:pt x="1305096" y="1833353"/>
                    <a:pt x="1303068" y="1956782"/>
                    <a:pt x="1308248" y="2082275"/>
                  </a:cubicBezTo>
                  <a:cubicBezTo>
                    <a:pt x="1308667" y="2121865"/>
                    <a:pt x="1309087" y="2161456"/>
                    <a:pt x="1309506" y="2201046"/>
                  </a:cubicBezTo>
                  <a:cubicBezTo>
                    <a:pt x="1309506" y="2508786"/>
                    <a:pt x="1465427" y="2780109"/>
                    <a:pt x="1702578" y="2940325"/>
                  </a:cubicBezTo>
                  <a:lnTo>
                    <a:pt x="1761472" y="2976104"/>
                  </a:lnTo>
                  <a:lnTo>
                    <a:pt x="1099772" y="2976104"/>
                  </a:lnTo>
                  <a:cubicBezTo>
                    <a:pt x="490743" y="2976104"/>
                    <a:pt x="0" y="2482429"/>
                    <a:pt x="0" y="1876324"/>
                  </a:cubicBezTo>
                  <a:lnTo>
                    <a:pt x="0" y="228030"/>
                  </a:lnTo>
                  <a:cubicBezTo>
                    <a:pt x="0" y="103888"/>
                    <a:pt x="101046" y="0"/>
                    <a:pt x="228042" y="0"/>
                  </a:cubicBezTo>
                  <a:close/>
                </a:path>
              </a:pathLst>
            </a:custGeom>
            <a:solidFill>
              <a:srgbClr val="004274"/>
            </a:solidFill>
            <a:ln w="25400" cap="flat">
              <a:noFill/>
              <a:prstDash val="solid"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pic>
          <p:nvPicPr>
            <p:cNvPr id="18" name="Graphic 5" descr="Lightbulb">
              <a:extLst>
                <a:ext uri="{FF2B5EF4-FFF2-40B4-BE49-F238E27FC236}">
                  <a16:creationId xmlns:a16="http://schemas.microsoft.com/office/drawing/2014/main" id="{B49354DF-0514-4EE5-92A3-B144958B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6814" y="2920747"/>
              <a:ext cx="1008807" cy="1008807"/>
            </a:xfrm>
            <a:prstGeom prst="rect">
              <a:avLst/>
            </a:prstGeom>
          </p:spPr>
        </p:pic>
      </p:grpSp>
      <p:sp>
        <p:nvSpPr>
          <p:cNvPr id="20" name="Rectángulo 19"/>
          <p:cNvSpPr/>
          <p:nvPr/>
        </p:nvSpPr>
        <p:spPr>
          <a:xfrm>
            <a:off x="634272" y="1987696"/>
            <a:ext cx="313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Incorporar publicaciones a perfiles del investigador(a)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22091" y="1909381"/>
            <a:ext cx="331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Incorporar publicaciones a gestores y marcadores bibliográficos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22091" y="4426030"/>
            <a:ext cx="3290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</a:rPr>
              <a:t>Utilizar la combinación de presencia web y social media para impulsar la visibilidad y colaboración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21878" y="4393184"/>
            <a:ext cx="3290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Mantener la coherencia en todos los medios en los que se vaya a desplegar el perfil del investigador(a) (=credibilidad)</a:t>
            </a:r>
          </a:p>
        </p:txBody>
      </p:sp>
      <p:pic>
        <p:nvPicPr>
          <p:cNvPr id="4098" name="Picture 2" descr="Resultado de imagen para google schola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31" y="1914929"/>
            <a:ext cx="582538" cy="582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28" y="2625439"/>
            <a:ext cx="582538" cy="58253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zotero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1" y="2002633"/>
            <a:ext cx="716493" cy="7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mendeley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6" y="2084712"/>
            <a:ext cx="634414" cy="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citeulik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52" y="2048752"/>
            <a:ext cx="624253" cy="6242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3" y="4695146"/>
            <a:ext cx="675584" cy="6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twit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37" y="3269979"/>
            <a:ext cx="614150" cy="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Imagen relacionad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r="17789"/>
          <a:stretch/>
        </p:blipFill>
        <p:spPr bwMode="auto">
          <a:xfrm>
            <a:off x="6962383" y="4005829"/>
            <a:ext cx="574977" cy="6033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73" y="4590228"/>
            <a:ext cx="835880" cy="7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Resultado de imagen para altmetric badg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6" y="3315317"/>
            <a:ext cx="612958" cy="6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945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Construcción de identidad, reputación y marca para el investigador(a)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602161" y="4973317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ORCID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ResearcherID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Scopus Author Identifier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31608" y="5000413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Institucionales</a:t>
            </a:r>
          </a:p>
          <a:p>
            <a:pPr algn="ctr"/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Investigación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Temáticos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910514" y="5029731"/>
            <a:ext cx="2590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ResearchGate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Microsoft Academic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Google Scholar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00608" y="4974584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Página web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394757" y="1858827"/>
            <a:ext cx="9515477" cy="2961569"/>
            <a:chOff x="1394757" y="1858827"/>
            <a:chExt cx="9515477" cy="2961569"/>
          </a:xfrm>
        </p:grpSpPr>
        <p:grpSp>
          <p:nvGrpSpPr>
            <p:cNvPr id="42" name="Grupo 41"/>
            <p:cNvGrpSpPr/>
            <p:nvPr/>
          </p:nvGrpSpPr>
          <p:grpSpPr>
            <a:xfrm>
              <a:off x="1394757" y="1897411"/>
              <a:ext cx="9515477" cy="2922985"/>
              <a:chOff x="1394757" y="1897411"/>
              <a:chExt cx="9515477" cy="2922985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1394757" y="1897411"/>
                <a:ext cx="9515477" cy="2922985"/>
                <a:chOff x="1164429" y="1942207"/>
                <a:chExt cx="9515477" cy="2922985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B9C6151E-45EE-49A5-846C-C20D25153C6A}"/>
                    </a:ext>
                  </a:extLst>
                </p:cNvPr>
                <p:cNvGrpSpPr/>
                <p:nvPr/>
              </p:nvGrpSpPr>
              <p:grpSpPr>
                <a:xfrm>
                  <a:off x="1910292" y="1942207"/>
                  <a:ext cx="8686800" cy="2922985"/>
                  <a:chOff x="1752600" y="1257300"/>
                  <a:chExt cx="8686800" cy="2922985"/>
                </a:xfrm>
              </p:grpSpPr>
              <p:sp>
                <p:nvSpPr>
                  <p:cNvPr id="20" name="Rectángulo 19">
                    <a:extLst>
                      <a:ext uri="{FF2B5EF4-FFF2-40B4-BE49-F238E27FC236}">
                        <a16:creationId xmlns:a16="http://schemas.microsoft.com/office/drawing/2014/main" id="{4DA9DBE6-7F81-43EC-90A7-7CDD3C0AD6E7}"/>
                      </a:ext>
                    </a:extLst>
                  </p:cNvPr>
                  <p:cNvSpPr/>
                  <p:nvPr/>
                </p:nvSpPr>
                <p:spPr>
                  <a:xfrm>
                    <a:off x="1752600" y="2340769"/>
                    <a:ext cx="8686800" cy="728662"/>
                  </a:xfrm>
                  <a:prstGeom prst="rect">
                    <a:avLst/>
                  </a:prstGeom>
                  <a:solidFill>
                    <a:srgbClr val="E6002D"/>
                  </a:solidFill>
                  <a:ln>
                    <a:solidFill>
                      <a:srgbClr val="E6002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1" name="Elipse 20">
                    <a:extLst>
                      <a:ext uri="{FF2B5EF4-FFF2-40B4-BE49-F238E27FC236}">
                        <a16:creationId xmlns:a16="http://schemas.microsoft.com/office/drawing/2014/main" id="{657CD8A5-1884-49C9-984B-06E26F8C99CC}"/>
                      </a:ext>
                    </a:extLst>
                  </p:cNvPr>
                  <p:cNvSpPr/>
                  <p:nvPr/>
                </p:nvSpPr>
                <p:spPr>
                  <a:xfrm>
                    <a:off x="7672389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2" name="Elipse 21">
                    <a:extLst>
                      <a:ext uri="{FF2B5EF4-FFF2-40B4-BE49-F238E27FC236}">
                        <a16:creationId xmlns:a16="http://schemas.microsoft.com/office/drawing/2014/main" id="{A0B98381-B3B2-4A37-958C-13BC59133ABF}"/>
                      </a:ext>
                    </a:extLst>
                  </p:cNvPr>
                  <p:cNvSpPr/>
                  <p:nvPr/>
                </p:nvSpPr>
                <p:spPr>
                  <a:xfrm>
                    <a:off x="7672389" y="1257300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3" name="Elipse 22">
                    <a:extLst>
                      <a:ext uri="{FF2B5EF4-FFF2-40B4-BE49-F238E27FC236}">
                        <a16:creationId xmlns:a16="http://schemas.microsoft.com/office/drawing/2014/main" id="{E22C9A78-6633-4E6B-BA41-3170B9C1439E}"/>
                      </a:ext>
                    </a:extLst>
                  </p:cNvPr>
                  <p:cNvSpPr/>
                  <p:nvPr/>
                </p:nvSpPr>
                <p:spPr>
                  <a:xfrm>
                    <a:off x="4986338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4" name="Elipse 23">
                    <a:extLst>
                      <a:ext uri="{FF2B5EF4-FFF2-40B4-BE49-F238E27FC236}">
                        <a16:creationId xmlns:a16="http://schemas.microsoft.com/office/drawing/2014/main" id="{659E5835-06DE-4A71-82BB-A7443B0EAEE5}"/>
                      </a:ext>
                    </a:extLst>
                  </p:cNvPr>
                  <p:cNvSpPr/>
                  <p:nvPr/>
                </p:nvSpPr>
                <p:spPr>
                  <a:xfrm>
                    <a:off x="4986338" y="1257300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5" name="Elipse 24">
                    <a:extLst>
                      <a:ext uri="{FF2B5EF4-FFF2-40B4-BE49-F238E27FC236}">
                        <a16:creationId xmlns:a16="http://schemas.microsoft.com/office/drawing/2014/main" id="{081A2ED9-AFB4-4415-892A-12444111205E}"/>
                      </a:ext>
                    </a:extLst>
                  </p:cNvPr>
                  <p:cNvSpPr/>
                  <p:nvPr/>
                </p:nvSpPr>
                <p:spPr>
                  <a:xfrm>
                    <a:off x="2333625" y="2732485"/>
                    <a:ext cx="1524000" cy="1447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889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A2F7F4B4-B055-4B87-B541-130E956A8B0B}"/>
                    </a:ext>
                  </a:extLst>
                </p:cNvPr>
                <p:cNvSpPr/>
                <p:nvPr/>
              </p:nvSpPr>
              <p:spPr>
                <a:xfrm>
                  <a:off x="1164429" y="2666108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307E4A33-1224-4599-B848-9818AF15793B}"/>
                    </a:ext>
                  </a:extLst>
                </p:cNvPr>
                <p:cNvSpPr/>
                <p:nvPr/>
              </p:nvSpPr>
              <p:spPr>
                <a:xfrm>
                  <a:off x="3817142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:a16="http://schemas.microsoft.com/office/drawing/2014/main" id="{CE9FE26B-ADF7-4516-B686-E4EB4D51C50F}"/>
                    </a:ext>
                  </a:extLst>
                </p:cNvPr>
                <p:cNvSpPr/>
                <p:nvPr/>
              </p:nvSpPr>
              <p:spPr>
                <a:xfrm>
                  <a:off x="6469855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" name="Elipse 18">
                  <a:extLst>
                    <a:ext uri="{FF2B5EF4-FFF2-40B4-BE49-F238E27FC236}">
                      <a16:creationId xmlns:a16="http://schemas.microsoft.com/office/drawing/2014/main" id="{C8A64FAA-2DB2-4CCC-9994-361D4BFF909F}"/>
                    </a:ext>
                  </a:extLst>
                </p:cNvPr>
                <p:cNvSpPr/>
                <p:nvPr/>
              </p:nvSpPr>
              <p:spPr>
                <a:xfrm>
                  <a:off x="9155906" y="265241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pic>
            <p:nvPicPr>
              <p:cNvPr id="13314" name="Picture 2" descr="Resultado de imagen para orcid icon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956" y="2798149"/>
                <a:ext cx="1145740" cy="115469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6783" y="2816947"/>
                <a:ext cx="1042902" cy="1042902"/>
              </a:xfrm>
              <a:prstGeom prst="rect">
                <a:avLst/>
              </a:prstGeom>
            </p:spPr>
          </p:pic>
          <p:pic>
            <p:nvPicPr>
              <p:cNvPr id="13320" name="Picture 8" descr="Resultado de imagen para dspac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0732" y="2816947"/>
                <a:ext cx="997336" cy="915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81A2ED9-AFB4-4415-892A-12444111205E}"/>
                </a:ext>
              </a:extLst>
            </p:cNvPr>
            <p:cNvSpPr/>
            <p:nvPr/>
          </p:nvSpPr>
          <p:spPr>
            <a:xfrm>
              <a:off x="2701019" y="1858827"/>
              <a:ext cx="1524000" cy="1447800"/>
            </a:xfrm>
            <a:prstGeom prst="ellipse">
              <a:avLst/>
            </a:prstGeom>
            <a:solidFill>
              <a:schemeClr val="bg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0" y="1819753"/>
            <a:ext cx="4619625" cy="550514"/>
            <a:chOff x="0" y="1819753"/>
            <a:chExt cx="4619625" cy="550514"/>
          </a:xfrm>
        </p:grpSpPr>
        <p:sp>
          <p:nvSpPr>
            <p:cNvPr id="36" name="Pentágono 35"/>
            <p:cNvSpPr/>
            <p:nvPr/>
          </p:nvSpPr>
          <p:spPr>
            <a:xfrm>
              <a:off x="0" y="1819753"/>
              <a:ext cx="4619625" cy="550514"/>
            </a:xfrm>
            <a:prstGeom prst="homePlate">
              <a:avLst/>
            </a:prstGeom>
            <a:solidFill>
              <a:srgbClr val="D7E021"/>
            </a:solidFill>
            <a:ln>
              <a:solidFill>
                <a:srgbClr val="D7E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467CC94-7446-B544-B5C0-38B05A09EA1B}"/>
                </a:ext>
              </a:extLst>
            </p:cNvPr>
            <p:cNvSpPr txBox="1"/>
            <p:nvPr/>
          </p:nvSpPr>
          <p:spPr>
            <a:xfrm>
              <a:off x="909466" y="1850708"/>
              <a:ext cx="3302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Medios Básicos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939317" y="4524431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Perfil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3662301" y="4286364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Perfiles de identificación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67718" y="4484288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Repositorios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40803" y="431138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Plataformas académicas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6617213" y="4264748"/>
            <a:ext cx="1800225" cy="1574078"/>
          </a:xfrm>
          <a:prstGeom prst="roundRect">
            <a:avLst/>
          </a:prstGeom>
          <a:noFill/>
          <a:ln w="6350">
            <a:solidFill>
              <a:srgbClr val="E600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17789" r="16497" b="17750"/>
          <a:stretch/>
        </p:blipFill>
        <p:spPr>
          <a:xfrm>
            <a:off x="1571590" y="2792701"/>
            <a:ext cx="1170334" cy="1159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284015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Construcción de identidad, reputación y marca para el investigador(a)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602161" y="4973317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CiteULike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31608" y="5000413"/>
            <a:ext cx="259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Publons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910514" y="4947181"/>
            <a:ext cx="259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Blogger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WordPres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00608" y="4974584"/>
            <a:ext cx="2590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Mendeley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Zotero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394757" y="1858827"/>
            <a:ext cx="9515477" cy="2961569"/>
            <a:chOff x="1394757" y="1858827"/>
            <a:chExt cx="9515477" cy="2961569"/>
          </a:xfrm>
        </p:grpSpPr>
        <p:grpSp>
          <p:nvGrpSpPr>
            <p:cNvPr id="14" name="Grupo 13"/>
            <p:cNvGrpSpPr/>
            <p:nvPr/>
          </p:nvGrpSpPr>
          <p:grpSpPr>
            <a:xfrm>
              <a:off x="1394757" y="1897411"/>
              <a:ext cx="9515477" cy="2922985"/>
              <a:chOff x="1164429" y="1942207"/>
              <a:chExt cx="9515477" cy="2922985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B9C6151E-45EE-49A5-846C-C20D25153C6A}"/>
                  </a:ext>
                </a:extLst>
              </p:cNvPr>
              <p:cNvGrpSpPr/>
              <p:nvPr/>
            </p:nvGrpSpPr>
            <p:grpSpPr>
              <a:xfrm>
                <a:off x="1910292" y="1942207"/>
                <a:ext cx="8686800" cy="2922985"/>
                <a:chOff x="1752600" y="1257300"/>
                <a:chExt cx="8686800" cy="2922985"/>
              </a:xfrm>
            </p:grpSpPr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4DA9DBE6-7F81-43EC-90A7-7CDD3C0AD6E7}"/>
                    </a:ext>
                  </a:extLst>
                </p:cNvPr>
                <p:cNvSpPr/>
                <p:nvPr/>
              </p:nvSpPr>
              <p:spPr>
                <a:xfrm>
                  <a:off x="1752600" y="2340769"/>
                  <a:ext cx="8686800" cy="728662"/>
                </a:xfrm>
                <a:prstGeom prst="rect">
                  <a:avLst/>
                </a:prstGeom>
                <a:solidFill>
                  <a:srgbClr val="E6002D"/>
                </a:solidFill>
                <a:ln>
                  <a:solidFill>
                    <a:srgbClr val="E60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657CD8A5-1884-49C9-984B-06E26F8C99CC}"/>
                    </a:ext>
                  </a:extLst>
                </p:cNvPr>
                <p:cNvSpPr/>
                <p:nvPr/>
              </p:nvSpPr>
              <p:spPr>
                <a:xfrm>
                  <a:off x="7672389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A0B98381-B3B2-4A37-958C-13BC59133ABF}"/>
                    </a:ext>
                  </a:extLst>
                </p:cNvPr>
                <p:cNvSpPr/>
                <p:nvPr/>
              </p:nvSpPr>
              <p:spPr>
                <a:xfrm>
                  <a:off x="7672389" y="1257300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E22C9A78-6633-4E6B-BA41-3170B9C1439E}"/>
                    </a:ext>
                  </a:extLst>
                </p:cNvPr>
                <p:cNvSpPr/>
                <p:nvPr/>
              </p:nvSpPr>
              <p:spPr>
                <a:xfrm>
                  <a:off x="4986338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4" name="Elipse 23">
                  <a:extLst>
                    <a:ext uri="{FF2B5EF4-FFF2-40B4-BE49-F238E27FC236}">
                      <a16:creationId xmlns:a16="http://schemas.microsoft.com/office/drawing/2014/main" id="{659E5835-06DE-4A71-82BB-A7443B0EAEE5}"/>
                    </a:ext>
                  </a:extLst>
                </p:cNvPr>
                <p:cNvSpPr/>
                <p:nvPr/>
              </p:nvSpPr>
              <p:spPr>
                <a:xfrm>
                  <a:off x="4986338" y="1257300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081A2ED9-AFB4-4415-892A-12444111205E}"/>
                    </a:ext>
                  </a:extLst>
                </p:cNvPr>
                <p:cNvSpPr/>
                <p:nvPr/>
              </p:nvSpPr>
              <p:spPr>
                <a:xfrm>
                  <a:off x="2333625" y="2732485"/>
                  <a:ext cx="1524000" cy="1447800"/>
                </a:xfrm>
                <a:prstGeom prst="ellipse">
                  <a:avLst/>
                </a:prstGeom>
                <a:solidFill>
                  <a:schemeClr val="bg1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A2F7F4B4-B055-4B87-B541-130E956A8B0B}"/>
                  </a:ext>
                </a:extLst>
              </p:cNvPr>
              <p:cNvSpPr/>
              <p:nvPr/>
            </p:nvSpPr>
            <p:spPr>
              <a:xfrm>
                <a:off x="1164429" y="2666108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307E4A33-1224-4599-B848-9818AF15793B}"/>
                  </a:ext>
                </a:extLst>
              </p:cNvPr>
              <p:cNvSpPr/>
              <p:nvPr/>
            </p:nvSpPr>
            <p:spPr>
              <a:xfrm>
                <a:off x="3817142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CE9FE26B-ADF7-4516-B686-E4EB4D51C50F}"/>
                  </a:ext>
                </a:extLst>
              </p:cNvPr>
              <p:cNvSpPr/>
              <p:nvPr/>
            </p:nvSpPr>
            <p:spPr>
              <a:xfrm>
                <a:off x="6469855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C8A64FAA-2DB2-4CCC-9994-361D4BFF909F}"/>
                  </a:ext>
                </a:extLst>
              </p:cNvPr>
              <p:cNvSpPr/>
              <p:nvPr/>
            </p:nvSpPr>
            <p:spPr>
              <a:xfrm>
                <a:off x="9155906" y="2652415"/>
                <a:ext cx="1524000" cy="14478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600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081A2ED9-AFB4-4415-892A-12444111205E}"/>
                </a:ext>
              </a:extLst>
            </p:cNvPr>
            <p:cNvSpPr/>
            <p:nvPr/>
          </p:nvSpPr>
          <p:spPr>
            <a:xfrm>
              <a:off x="2701019" y="1858827"/>
              <a:ext cx="1524000" cy="1447800"/>
            </a:xfrm>
            <a:prstGeom prst="ellipse">
              <a:avLst/>
            </a:prstGeom>
            <a:solidFill>
              <a:schemeClr val="bg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0" y="1819753"/>
            <a:ext cx="4619625" cy="550514"/>
            <a:chOff x="0" y="1819753"/>
            <a:chExt cx="4619625" cy="550514"/>
          </a:xfrm>
        </p:grpSpPr>
        <p:sp>
          <p:nvSpPr>
            <p:cNvPr id="36" name="Pentágono 35"/>
            <p:cNvSpPr/>
            <p:nvPr/>
          </p:nvSpPr>
          <p:spPr>
            <a:xfrm>
              <a:off x="0" y="1819753"/>
              <a:ext cx="4619625" cy="550514"/>
            </a:xfrm>
            <a:prstGeom prst="homePlate">
              <a:avLst/>
            </a:prstGeom>
            <a:solidFill>
              <a:srgbClr val="D7E021"/>
            </a:solidFill>
            <a:ln>
              <a:solidFill>
                <a:srgbClr val="D7E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467CC94-7446-B544-B5C0-38B05A09EA1B}"/>
                </a:ext>
              </a:extLst>
            </p:cNvPr>
            <p:cNvSpPr txBox="1"/>
            <p:nvPr/>
          </p:nvSpPr>
          <p:spPr>
            <a:xfrm>
              <a:off x="909466" y="1850708"/>
              <a:ext cx="3302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Medios Básicos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75508" y="428636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Gestores bibliográficos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3662301" y="4286364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Marcadores bibliográficos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67718" y="4322363"/>
            <a:ext cx="253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 Registros </a:t>
            </a:r>
          </a:p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peer review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40803" y="4311383"/>
            <a:ext cx="253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</a:rPr>
              <a:t>Blogs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17" y="2754994"/>
            <a:ext cx="1180433" cy="1180433"/>
          </a:xfrm>
          <a:prstGeom prst="rect">
            <a:avLst/>
          </a:prstGeom>
        </p:spPr>
      </p:pic>
      <p:pic>
        <p:nvPicPr>
          <p:cNvPr id="14338" name="Picture 2" descr="Resultado de imagen para zote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57" y="2737556"/>
            <a:ext cx="1241588" cy="12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citeuli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22340" r="14412" b="2105"/>
          <a:stretch/>
        </p:blipFill>
        <p:spPr bwMode="auto">
          <a:xfrm>
            <a:off x="4178548" y="2896805"/>
            <a:ext cx="1241100" cy="9469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publ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84" y="2816207"/>
            <a:ext cx="1058008" cy="1058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784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ResearchGate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Red social para investigadores.</a:t>
            </a:r>
          </a:p>
          <a:p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About.me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Aumentar audiencia.</a:t>
            </a:r>
          </a:p>
          <a:p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LinkedIn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 una comunidad social orientada a las empresas, a los negocios y el empleo</a:t>
            </a: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hlinkClick r:id="rId5" tooltip="Google Académico"/>
              </a:rPr>
              <a:t>Google Scholar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 : proporciona una forma de buscar ampliamente la literatura académica en todas las disciplinas y fuentes.</a:t>
            </a:r>
          </a:p>
          <a:p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hlinkClick r:id="rId6" tooltip="Mendeley"/>
              </a:rPr>
              <a:t>Mendeley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</a:rPr>
              <a:t> : una plataforma única que incluye una red social, un gestor de referencias y herramientas de visualización de artículos.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Microsoft Academic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</a:rPr>
              <a:t>motor de búsqueda académico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Mas herramientas: </a:t>
            </a:r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http://connectedresearchers.com/online-tools-for-researchers/</a:t>
            </a:r>
            <a:endParaRPr lang="es-CO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6" y="547390"/>
            <a:ext cx="1058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Herramientas claves para investigadores</a:t>
            </a:r>
          </a:p>
        </p:txBody>
      </p:sp>
    </p:spTree>
    <p:extLst>
      <p:ext uri="{BB962C8B-B14F-4D97-AF65-F5344CB8AC3E}">
        <p14:creationId xmlns:p14="http://schemas.microsoft.com/office/powerpoint/2010/main" val="370832036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n para metada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5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0"/>
            <a:ext cx="12201148" cy="981075"/>
          </a:xfrm>
          <a:prstGeom prst="rect">
            <a:avLst/>
          </a:prstGeom>
          <a:solidFill>
            <a:srgbClr val="E68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</a:rPr>
              <a:t>CONCEPTOS Y ESQUEMAS DE METADATOS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981074"/>
            <a:ext cx="12192000" cy="58769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44367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4362450" y="657225"/>
            <a:ext cx="6819900" cy="4857752"/>
            <a:chOff x="438150" y="1295399"/>
            <a:chExt cx="6286500" cy="4286254"/>
          </a:xfrm>
        </p:grpSpPr>
        <p:sp>
          <p:nvSpPr>
            <p:cNvPr id="8" name="Diagrama de flujo: datos 11">
              <a:extLst>
                <a:ext uri="{FF2B5EF4-FFF2-40B4-BE49-F238E27FC236}">
                  <a16:creationId xmlns:a16="http://schemas.microsoft.com/office/drawing/2014/main" id="{D7924108-794B-4659-8A78-C09745A37A37}"/>
                </a:ext>
              </a:extLst>
            </p:cNvPr>
            <p:cNvSpPr/>
            <p:nvPr/>
          </p:nvSpPr>
          <p:spPr>
            <a:xfrm>
              <a:off x="438150" y="4029075"/>
              <a:ext cx="6286500" cy="371477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" name="Diagrama de flujo: datos 5">
              <a:extLst>
                <a:ext uri="{FF2B5EF4-FFF2-40B4-BE49-F238E27FC236}">
                  <a16:creationId xmlns:a16="http://schemas.microsoft.com/office/drawing/2014/main" id="{C46294C7-6D00-4E6B-8911-4FE57047B717}"/>
                </a:ext>
              </a:extLst>
            </p:cNvPr>
            <p:cNvSpPr/>
            <p:nvPr/>
          </p:nvSpPr>
          <p:spPr>
            <a:xfrm>
              <a:off x="438150" y="2476498"/>
              <a:ext cx="6286500" cy="371477"/>
            </a:xfrm>
            <a:prstGeom prst="flowChartInputOutpu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8AC7E4C-FE26-4ACC-A32E-F530BF592F54}"/>
                </a:ext>
              </a:extLst>
            </p:cNvPr>
            <p:cNvSpPr/>
            <p:nvPr/>
          </p:nvSpPr>
          <p:spPr>
            <a:xfrm>
              <a:off x="438150" y="4400553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/>
              <a:endPara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2A78087-E781-48AB-92CD-140368BA2D51}"/>
                </a:ext>
              </a:extLst>
            </p:cNvPr>
            <p:cNvSpPr/>
            <p:nvPr/>
          </p:nvSpPr>
          <p:spPr>
            <a:xfrm>
              <a:off x="438150" y="2838449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/>
              <a:endPara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2322051-CB8E-4BC1-B6A7-1490999C51B0}"/>
                </a:ext>
              </a:extLst>
            </p:cNvPr>
            <p:cNvSpPr/>
            <p:nvPr/>
          </p:nvSpPr>
          <p:spPr>
            <a:xfrm>
              <a:off x="438150" y="1295399"/>
              <a:ext cx="6286500" cy="1181100"/>
            </a:xfrm>
            <a:prstGeom prst="rect">
              <a:avLst/>
            </a:prstGeom>
            <a:solidFill>
              <a:srgbClr val="D7E021"/>
            </a:solidFill>
            <a:ln w="19050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>
                <a:lnSpc>
                  <a:spcPct val="90000"/>
                </a:lnSpc>
              </a:pPr>
              <a:endPara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4362450" y="911015"/>
            <a:ext cx="57579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10601325" y="2670603"/>
            <a:ext cx="57579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B2BF54-2120-414A-932A-5DB9FB93A132}"/>
              </a:ext>
            </a:extLst>
          </p:cNvPr>
          <p:cNvSpPr/>
          <p:nvPr/>
        </p:nvSpPr>
        <p:spPr>
          <a:xfrm>
            <a:off x="4376274" y="4430188"/>
            <a:ext cx="51435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05325" y="2507510"/>
            <a:ext cx="6090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Toda aquella información descriptiva sobre el contexto, calidad, condición o características de un recurso, dato u objeto que tienen la finalidad de facilitar su recuperación, autentificación, evaluación, preservación y/o interoperabilidad. (Méndez &amp; Senso, 2005)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05325" y="923453"/>
            <a:ext cx="6096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Datos sobre otros datos. </a:t>
            </a:r>
          </a:p>
          <a:p>
            <a:pPr lvl="1" algn="just">
              <a:lnSpc>
                <a:spcPct val="90000"/>
              </a:lnSpc>
            </a:pP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Etimológicamente, el término metadato/s procede del prefijo griego meta, que significa algo que transciende, que va más allá</a:t>
            </a:r>
            <a:r>
              <a:rPr lang="es-CO" altLang="es-CO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05325" y="447635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s-ES_tradnl" altLang="es-CO" sz="1400" dirty="0">
                <a:latin typeface="Verdana" panose="020B0604030504040204" pitchFamily="34" charset="0"/>
                <a:ea typeface="Verdana" panose="020B0604030504040204" pitchFamily="34" charset="0"/>
              </a:rPr>
              <a:t>Los metadatos se definen como información estructurada sobre un recurso de información de cualquier tipo o formato. (Caplan, 2003)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622552" y="2215122"/>
            <a:ext cx="296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Conceptos</a:t>
            </a:r>
          </a:p>
        </p:txBody>
      </p:sp>
      <p:pic>
        <p:nvPicPr>
          <p:cNvPr id="6150" name="Picture 6" descr="Resultado de imagen para pap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" y="3403813"/>
            <a:ext cx="1811205" cy="18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9880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94284" y="1661815"/>
            <a:ext cx="9568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 un conjunto de campos, junto con sus reglas de uso y una sintaxis, concebido para un propósito concreto. (Palafox, 2005)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8" y="1568324"/>
            <a:ext cx="646692" cy="2672732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DESCRIPTIVOS</a:t>
            </a:r>
          </a:p>
        </p:txBody>
      </p:sp>
      <p:sp>
        <p:nvSpPr>
          <p:cNvPr id="86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7" y="385514"/>
            <a:ext cx="646692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requerida para localizar, identificar, reutilizar, citar o enlazar un recurso digital. </a:t>
            </a:r>
          </a:p>
        </p:txBody>
      </p:sp>
      <p:sp>
        <p:nvSpPr>
          <p:cNvPr id="87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7" y="2413962"/>
            <a:ext cx="646692" cy="2672731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ESTRUCTURALES</a:t>
            </a:r>
          </a:p>
        </p:txBody>
      </p:sp>
      <p:sp>
        <p:nvSpPr>
          <p:cNvPr id="88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8" y="1231152"/>
            <a:ext cx="646692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sobre la estructura del recurso digital de forma que puedan unirse archivos relacionados.</a:t>
            </a:r>
          </a:p>
        </p:txBody>
      </p:sp>
      <p:sp>
        <p:nvSpPr>
          <p:cNvPr id="89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6" y="3235501"/>
            <a:ext cx="646692" cy="2672729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TÉCNICOS</a:t>
            </a:r>
          </a:p>
        </p:txBody>
      </p:sp>
      <p:sp>
        <p:nvSpPr>
          <p:cNvPr id="90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8" y="2075277"/>
            <a:ext cx="646693" cy="5042114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sobre aspectos técnicos del recurso u objeto digital.</a:t>
            </a:r>
          </a:p>
        </p:txBody>
      </p:sp>
      <p:sp>
        <p:nvSpPr>
          <p:cNvPr id="91" name="Rectángulo: esquinas superiores redondeadas 35">
            <a:extLst>
              <a:ext uri="{FF2B5EF4-FFF2-40B4-BE49-F238E27FC236}">
                <a16:creationId xmlns:a16="http://schemas.microsoft.com/office/drawing/2014/main" id="{32B8DDCD-44C5-44F5-A042-3D8FD13EB4A9}"/>
              </a:ext>
            </a:extLst>
          </p:cNvPr>
          <p:cNvSpPr/>
          <p:nvPr/>
        </p:nvSpPr>
        <p:spPr>
          <a:xfrm rot="16200000">
            <a:off x="1740719" y="4057038"/>
            <a:ext cx="646692" cy="2672732"/>
          </a:xfrm>
          <a:prstGeom prst="round2SameRect">
            <a:avLst/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ADMINISTRATIVOS</a:t>
            </a:r>
          </a:p>
        </p:txBody>
      </p:sp>
      <p:sp>
        <p:nvSpPr>
          <p:cNvPr id="92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5747149" y="2874228"/>
            <a:ext cx="646693" cy="5042116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para la gestión del recurso: cuándo fue creado, derechos de autor, preservación.</a:t>
            </a:r>
          </a:p>
        </p:txBody>
      </p:sp>
      <p:sp>
        <p:nvSpPr>
          <p:cNvPr id="96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10188" y="1612358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Autor, título, fecha, resumen, cobertura, etc.</a:t>
            </a:r>
          </a:p>
        </p:txBody>
      </p:sp>
      <p:sp>
        <p:nvSpPr>
          <p:cNvPr id="97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2457996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Enlace a la publicación, parte de, etc.</a:t>
            </a:r>
          </a:p>
        </p:txBody>
      </p:sp>
      <p:sp>
        <p:nvSpPr>
          <p:cNvPr id="98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3279534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Formato de datos, hardware, software, etc.</a:t>
            </a:r>
          </a:p>
        </p:txBody>
      </p:sp>
      <p:sp>
        <p:nvSpPr>
          <p:cNvPr id="99" name="Rectángulo: esquinas superiores redondeadas 36">
            <a:extLst>
              <a:ext uri="{FF2B5EF4-FFF2-40B4-BE49-F238E27FC236}">
                <a16:creationId xmlns:a16="http://schemas.microsoft.com/office/drawing/2014/main" id="{EF1863FB-41AE-47A1-AF06-C61F45CB4EDB}"/>
              </a:ext>
            </a:extLst>
          </p:cNvPr>
          <p:cNvSpPr/>
          <p:nvPr/>
        </p:nvSpPr>
        <p:spPr>
          <a:xfrm rot="16200000" flipV="1">
            <a:off x="9709543" y="4102955"/>
            <a:ext cx="646694" cy="2584662"/>
          </a:xfrm>
          <a:prstGeom prst="round2SameRect">
            <a:avLst>
              <a:gd name="adj1" fmla="val 8889"/>
              <a:gd name="adj2" fmla="val 0"/>
            </a:avLst>
          </a:prstGeom>
          <a:noFill/>
          <a:ln w="38100">
            <a:solidFill>
              <a:srgbClr val="D7E0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Fecha de creación, licencias, embargo, etc.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Pérez, Marisa. (2017) La gestión de datos de investigación. Universidad Autónoma de Madrid. Sevilla.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1255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grpSp>
        <p:nvGrpSpPr>
          <p:cNvPr id="22" name="Group 54">
            <a:extLst>
              <a:ext uri="{FF2B5EF4-FFF2-40B4-BE49-F238E27FC236}">
                <a16:creationId xmlns:a16="http://schemas.microsoft.com/office/drawing/2014/main" id="{4945454E-D039-46E7-AF69-EF64D097DDD5}"/>
              </a:ext>
            </a:extLst>
          </p:cNvPr>
          <p:cNvGrpSpPr/>
          <p:nvPr/>
        </p:nvGrpSpPr>
        <p:grpSpPr>
          <a:xfrm>
            <a:off x="-1168" y="1664362"/>
            <a:ext cx="9249938" cy="1334878"/>
            <a:chOff x="593558" y="114738"/>
            <a:chExt cx="9551928" cy="16560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F24D69A4-10F2-4F60-812D-0DF8A1F943DB}"/>
                </a:ext>
              </a:extLst>
            </p:cNvPr>
            <p:cNvSpPr/>
            <p:nvPr/>
          </p:nvSpPr>
          <p:spPr>
            <a:xfrm>
              <a:off x="593558" y="114738"/>
              <a:ext cx="2645238" cy="13567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5D2EF576-BB7D-47BB-AFB3-B9291CF1F39E}"/>
                </a:ext>
              </a:extLst>
            </p:cNvPr>
            <p:cNvSpPr/>
            <p:nvPr/>
          </p:nvSpPr>
          <p:spPr>
            <a:xfrm>
              <a:off x="3918856" y="740228"/>
              <a:ext cx="6226630" cy="1030515"/>
            </a:xfrm>
            <a:prstGeom prst="rect">
              <a:avLst/>
            </a:prstGeom>
            <a:solidFill>
              <a:srgbClr val="E681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1" name="Group 19">
              <a:extLst>
                <a:ext uri="{FF2B5EF4-FFF2-40B4-BE49-F238E27FC236}">
                  <a16:creationId xmlns:a16="http://schemas.microsoft.com/office/drawing/2014/main" id="{884A615C-1115-4E59-989F-35FDD5DD00DB}"/>
                </a:ext>
              </a:extLst>
            </p:cNvPr>
            <p:cNvGrpSpPr/>
            <p:nvPr/>
          </p:nvGrpSpPr>
          <p:grpSpPr>
            <a:xfrm>
              <a:off x="953298" y="711543"/>
              <a:ext cx="9039980" cy="793376"/>
              <a:chOff x="953298" y="692604"/>
              <a:chExt cx="9039980" cy="793376"/>
            </a:xfrm>
          </p:grpSpPr>
          <p:sp>
            <p:nvSpPr>
              <p:cNvPr id="54" name="TextBox 18">
                <a:extLst>
                  <a:ext uri="{FF2B5EF4-FFF2-40B4-BE49-F238E27FC236}">
                    <a16:creationId xmlns:a16="http://schemas.microsoft.com/office/drawing/2014/main" id="{911CAD89-E09A-43CE-9399-2421D42AEB25}"/>
                  </a:ext>
                </a:extLst>
              </p:cNvPr>
              <p:cNvSpPr txBox="1"/>
              <p:nvPr/>
            </p:nvSpPr>
            <p:spPr>
              <a:xfrm>
                <a:off x="4068728" y="954188"/>
                <a:ext cx="5924550" cy="53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Es un sistema de 15 definiciones semánticas descriptivas que pretenden transmitir un significado semántico a las misma</a:t>
                </a:r>
                <a:endParaRPr lang="en-IN" sz="14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3" name="TextBox 17">
                <a:extLst>
                  <a:ext uri="{FF2B5EF4-FFF2-40B4-BE49-F238E27FC236}">
                    <a16:creationId xmlns:a16="http://schemas.microsoft.com/office/drawing/2014/main" id="{0F32D478-B835-4579-A37E-76F53471F0AC}"/>
                  </a:ext>
                </a:extLst>
              </p:cNvPr>
              <p:cNvSpPr txBox="1"/>
              <p:nvPr/>
            </p:nvSpPr>
            <p:spPr>
              <a:xfrm>
                <a:off x="953298" y="692604"/>
                <a:ext cx="2099445" cy="38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b="1" spc="3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DUBLIN CORE</a:t>
                </a:r>
              </a:p>
            </p:txBody>
          </p:sp>
        </p:grpSp>
        <p:sp>
          <p:nvSpPr>
            <p:cNvPr id="40" name="Freeform: Shape 44">
              <a:extLst>
                <a:ext uri="{FF2B5EF4-FFF2-40B4-BE49-F238E27FC236}">
                  <a16:creationId xmlns:a16="http://schemas.microsoft.com/office/drawing/2014/main" id="{4473360B-E0C1-41C5-A72B-7B43AF8AB4D9}"/>
                </a:ext>
              </a:extLst>
            </p:cNvPr>
            <p:cNvSpPr/>
            <p:nvPr/>
          </p:nvSpPr>
          <p:spPr>
            <a:xfrm>
              <a:off x="3240668" y="114738"/>
              <a:ext cx="678188" cy="1656005"/>
            </a:xfrm>
            <a:custGeom>
              <a:avLst/>
              <a:gdLst>
                <a:gd name="connsiteX0" fmla="*/ 0 w 1016467"/>
                <a:gd name="connsiteY0" fmla="*/ 0 h 1656005"/>
                <a:gd name="connsiteX1" fmla="*/ 1016464 w 1016467"/>
                <a:gd name="connsiteY1" fmla="*/ 625490 h 1656005"/>
                <a:gd name="connsiteX2" fmla="*/ 1016467 w 1016467"/>
                <a:gd name="connsiteY2" fmla="*/ 625490 h 1656005"/>
                <a:gd name="connsiteX3" fmla="*/ 1016467 w 1016467"/>
                <a:gd name="connsiteY3" fmla="*/ 1656005 h 1656005"/>
                <a:gd name="connsiteX4" fmla="*/ 1016461 w 1016467"/>
                <a:gd name="connsiteY4" fmla="*/ 1656005 h 1656005"/>
                <a:gd name="connsiteX5" fmla="*/ 2 w 1016467"/>
                <a:gd name="connsiteY5" fmla="*/ 1356750 h 1656005"/>
                <a:gd name="connsiteX6" fmla="*/ 2 w 1016467"/>
                <a:gd name="connsiteY6" fmla="*/ 625491 h 1656005"/>
                <a:gd name="connsiteX7" fmla="*/ 0 w 1016467"/>
                <a:gd name="connsiteY7" fmla="*/ 625491 h 165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467" h="1656005">
                  <a:moveTo>
                    <a:pt x="0" y="0"/>
                  </a:moveTo>
                  <a:lnTo>
                    <a:pt x="1016464" y="625490"/>
                  </a:lnTo>
                  <a:lnTo>
                    <a:pt x="1016467" y="625490"/>
                  </a:lnTo>
                  <a:lnTo>
                    <a:pt x="1016467" y="1656005"/>
                  </a:lnTo>
                  <a:lnTo>
                    <a:pt x="1016461" y="1656005"/>
                  </a:lnTo>
                  <a:lnTo>
                    <a:pt x="2" y="1356750"/>
                  </a:lnTo>
                  <a:lnTo>
                    <a:pt x="2" y="625491"/>
                  </a:lnTo>
                  <a:lnTo>
                    <a:pt x="0" y="625491"/>
                  </a:lnTo>
                  <a:close/>
                </a:path>
              </a:pathLst>
            </a:custGeom>
            <a:solidFill>
              <a:srgbClr val="E681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-1168" y="3008276"/>
            <a:ext cx="9249938" cy="1121950"/>
            <a:chOff x="-584" y="2761931"/>
            <a:chExt cx="9551928" cy="1121950"/>
          </a:xfrm>
        </p:grpSpPr>
        <p:grpSp>
          <p:nvGrpSpPr>
            <p:cNvPr id="71" name="Grupo 70"/>
            <p:cNvGrpSpPr/>
            <p:nvPr/>
          </p:nvGrpSpPr>
          <p:grpSpPr>
            <a:xfrm>
              <a:off x="-584" y="2761931"/>
              <a:ext cx="9551928" cy="1121950"/>
              <a:chOff x="1872" y="3724465"/>
              <a:chExt cx="9551928" cy="13694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Rectangle 10">
                <a:extLst>
                  <a:ext uri="{FF2B5EF4-FFF2-40B4-BE49-F238E27FC236}">
                    <a16:creationId xmlns:a16="http://schemas.microsoft.com/office/drawing/2014/main" id="{BB7E01A9-592F-4CD4-BDE7-7623699EEC7B}"/>
                  </a:ext>
                </a:extLst>
              </p:cNvPr>
              <p:cNvSpPr/>
              <p:nvPr/>
            </p:nvSpPr>
            <p:spPr>
              <a:xfrm>
                <a:off x="3327170" y="4063369"/>
                <a:ext cx="6226630" cy="1030515"/>
              </a:xfrm>
              <a:prstGeom prst="rect">
                <a:avLst/>
              </a:prstGeom>
              <a:solidFill>
                <a:srgbClr val="D7E02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70" name="Grupo 69"/>
              <p:cNvGrpSpPr/>
              <p:nvPr/>
            </p:nvGrpSpPr>
            <p:grpSpPr>
              <a:xfrm>
                <a:off x="1872" y="3724465"/>
                <a:ext cx="9316618" cy="1369419"/>
                <a:chOff x="1872" y="3724465"/>
                <a:chExt cx="9316618" cy="1369419"/>
              </a:xfrm>
            </p:grpSpPr>
            <p:sp>
              <p:nvSpPr>
                <p:cNvPr id="65" name="Freeform: Shape 39">
                  <a:extLst>
                    <a:ext uri="{FF2B5EF4-FFF2-40B4-BE49-F238E27FC236}">
                      <a16:creationId xmlns:a16="http://schemas.microsoft.com/office/drawing/2014/main" id="{DAB7DA83-4087-419E-A724-D5E217222B73}"/>
                    </a:ext>
                  </a:extLst>
                </p:cNvPr>
                <p:cNvSpPr/>
                <p:nvPr/>
              </p:nvSpPr>
              <p:spPr>
                <a:xfrm>
                  <a:off x="2648983" y="3724465"/>
                  <a:ext cx="678187" cy="1369419"/>
                </a:xfrm>
                <a:custGeom>
                  <a:avLst/>
                  <a:gdLst>
                    <a:gd name="connsiteX0" fmla="*/ 1 w 1016465"/>
                    <a:gd name="connsiteY0" fmla="*/ 167454 h 1197969"/>
                    <a:gd name="connsiteX1" fmla="*/ 1016465 w 1016465"/>
                    <a:gd name="connsiteY1" fmla="*/ 167454 h 1197969"/>
                    <a:gd name="connsiteX2" fmla="*/ 1016465 w 1016465"/>
                    <a:gd name="connsiteY2" fmla="*/ 1197969 h 1197969"/>
                    <a:gd name="connsiteX3" fmla="*/ 1 w 1016465"/>
                    <a:gd name="connsiteY3" fmla="*/ 1197969 h 1197969"/>
                    <a:gd name="connsiteX4" fmla="*/ 0 w 1016465"/>
                    <a:gd name="connsiteY4" fmla="*/ 0 h 1197969"/>
                    <a:gd name="connsiteX5" fmla="*/ 1016465 w 1016465"/>
                    <a:gd name="connsiteY5" fmla="*/ 167453 h 1197969"/>
                    <a:gd name="connsiteX6" fmla="*/ 0 w 1016465"/>
                    <a:gd name="connsiteY6" fmla="*/ 167453 h 1197969"/>
                    <a:gd name="connsiteX0" fmla="*/ 1 w 1016465"/>
                    <a:gd name="connsiteY0" fmla="*/ 338904 h 1369419"/>
                    <a:gd name="connsiteX1" fmla="*/ 1016465 w 1016465"/>
                    <a:gd name="connsiteY1" fmla="*/ 338904 h 1369419"/>
                    <a:gd name="connsiteX2" fmla="*/ 1016465 w 1016465"/>
                    <a:gd name="connsiteY2" fmla="*/ 1369419 h 1369419"/>
                    <a:gd name="connsiteX3" fmla="*/ 1 w 1016465"/>
                    <a:gd name="connsiteY3" fmla="*/ 1369419 h 1369419"/>
                    <a:gd name="connsiteX4" fmla="*/ 1 w 1016465"/>
                    <a:gd name="connsiteY4" fmla="*/ 338904 h 1369419"/>
                    <a:gd name="connsiteX5" fmla="*/ 0 w 1016465"/>
                    <a:gd name="connsiteY5" fmla="*/ 0 h 1369419"/>
                    <a:gd name="connsiteX6" fmla="*/ 1016465 w 1016465"/>
                    <a:gd name="connsiteY6" fmla="*/ 338903 h 1369419"/>
                    <a:gd name="connsiteX7" fmla="*/ 0 w 1016465"/>
                    <a:gd name="connsiteY7" fmla="*/ 338903 h 1369419"/>
                    <a:gd name="connsiteX8" fmla="*/ 0 w 1016465"/>
                    <a:gd name="connsiteY8" fmla="*/ 0 h 13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6465" h="1369419">
                      <a:moveTo>
                        <a:pt x="1" y="338904"/>
                      </a:moveTo>
                      <a:lnTo>
                        <a:pt x="1016465" y="338904"/>
                      </a:lnTo>
                      <a:lnTo>
                        <a:pt x="1016465" y="1369419"/>
                      </a:lnTo>
                      <a:lnTo>
                        <a:pt x="1" y="1369419"/>
                      </a:lnTo>
                      <a:lnTo>
                        <a:pt x="1" y="338904"/>
                      </a:lnTo>
                      <a:close/>
                      <a:moveTo>
                        <a:pt x="0" y="0"/>
                      </a:moveTo>
                      <a:lnTo>
                        <a:pt x="1016465" y="338903"/>
                      </a:lnTo>
                      <a:lnTo>
                        <a:pt x="0" y="338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E02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6" name="Rectangle 49">
                  <a:extLst>
                    <a:ext uri="{FF2B5EF4-FFF2-40B4-BE49-F238E27FC236}">
                      <a16:creationId xmlns:a16="http://schemas.microsoft.com/office/drawing/2014/main" id="{E65F8EE1-E747-4586-A949-76FAA9C7A9D8}"/>
                    </a:ext>
                  </a:extLst>
                </p:cNvPr>
                <p:cNvSpPr/>
                <p:nvPr/>
              </p:nvSpPr>
              <p:spPr>
                <a:xfrm>
                  <a:off x="1872" y="3733864"/>
                  <a:ext cx="2645238" cy="135674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7" name="TextBox 18">
                  <a:extLst>
                    <a:ext uri="{FF2B5EF4-FFF2-40B4-BE49-F238E27FC236}">
                      <a16:creationId xmlns:a16="http://schemas.microsoft.com/office/drawing/2014/main" id="{911CAD89-E09A-43CE-9399-2421D42AEB25}"/>
                    </a:ext>
                  </a:extLst>
                </p:cNvPr>
                <p:cNvSpPr txBox="1"/>
                <p:nvPr/>
              </p:nvSpPr>
              <p:spPr>
                <a:xfrm>
                  <a:off x="3489190" y="4277252"/>
                  <a:ext cx="5829300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ES" altLang="es-CO" sz="1400"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Es un e</a:t>
                  </a:r>
                  <a:r>
                    <a:rPr lang="es-ES" altLang="es-CO" sz="1400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squema de metadatos descriptivo compatible con MARC y con sintaxis XML</a:t>
                  </a:r>
                  <a:endParaRPr lang="en-IN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80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360324" y="3114611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MODS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" y="4331180"/>
            <a:ext cx="9250504" cy="1163269"/>
            <a:chOff x="-1168" y="3949833"/>
            <a:chExt cx="9552512" cy="1163269"/>
          </a:xfrm>
        </p:grpSpPr>
        <p:grpSp>
          <p:nvGrpSpPr>
            <p:cNvPr id="75" name="Grupo 74"/>
            <p:cNvGrpSpPr/>
            <p:nvPr/>
          </p:nvGrpSpPr>
          <p:grpSpPr>
            <a:xfrm>
              <a:off x="-1168" y="3989353"/>
              <a:ext cx="9552512" cy="1123749"/>
              <a:chOff x="-584" y="4561773"/>
              <a:chExt cx="9552512" cy="13716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Rectangle 11">
                <a:extLst>
                  <a:ext uri="{FF2B5EF4-FFF2-40B4-BE49-F238E27FC236}">
                    <a16:creationId xmlns:a16="http://schemas.microsoft.com/office/drawing/2014/main" id="{31215F42-76BB-41F6-8AD1-BA18208CC93B}"/>
                  </a:ext>
                </a:extLst>
              </p:cNvPr>
              <p:cNvSpPr/>
              <p:nvPr/>
            </p:nvSpPr>
            <p:spPr>
              <a:xfrm>
                <a:off x="3325298" y="4561773"/>
                <a:ext cx="6226630" cy="103051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: Shape 50">
                <a:extLst>
                  <a:ext uri="{FF2B5EF4-FFF2-40B4-BE49-F238E27FC236}">
                    <a16:creationId xmlns:a16="http://schemas.microsoft.com/office/drawing/2014/main" id="{E816547E-D6D8-45E3-806D-F72C3347B307}"/>
                  </a:ext>
                </a:extLst>
              </p:cNvPr>
              <p:cNvSpPr/>
              <p:nvPr/>
            </p:nvSpPr>
            <p:spPr>
              <a:xfrm flipV="1">
                <a:off x="2646292" y="4563968"/>
                <a:ext cx="678187" cy="1369419"/>
              </a:xfrm>
              <a:custGeom>
                <a:avLst/>
                <a:gdLst>
                  <a:gd name="connsiteX0" fmla="*/ 1 w 1016465"/>
                  <a:gd name="connsiteY0" fmla="*/ 167454 h 1197969"/>
                  <a:gd name="connsiteX1" fmla="*/ 1016465 w 1016465"/>
                  <a:gd name="connsiteY1" fmla="*/ 167454 h 1197969"/>
                  <a:gd name="connsiteX2" fmla="*/ 1016465 w 1016465"/>
                  <a:gd name="connsiteY2" fmla="*/ 1197969 h 1197969"/>
                  <a:gd name="connsiteX3" fmla="*/ 1 w 1016465"/>
                  <a:gd name="connsiteY3" fmla="*/ 1197969 h 1197969"/>
                  <a:gd name="connsiteX4" fmla="*/ 0 w 1016465"/>
                  <a:gd name="connsiteY4" fmla="*/ 0 h 1197969"/>
                  <a:gd name="connsiteX5" fmla="*/ 1016465 w 1016465"/>
                  <a:gd name="connsiteY5" fmla="*/ 167453 h 1197969"/>
                  <a:gd name="connsiteX6" fmla="*/ 0 w 1016465"/>
                  <a:gd name="connsiteY6" fmla="*/ 167453 h 1197969"/>
                  <a:gd name="connsiteX0" fmla="*/ 1 w 1016465"/>
                  <a:gd name="connsiteY0" fmla="*/ 338904 h 1369419"/>
                  <a:gd name="connsiteX1" fmla="*/ 1016465 w 1016465"/>
                  <a:gd name="connsiteY1" fmla="*/ 338904 h 1369419"/>
                  <a:gd name="connsiteX2" fmla="*/ 1016465 w 1016465"/>
                  <a:gd name="connsiteY2" fmla="*/ 1369419 h 1369419"/>
                  <a:gd name="connsiteX3" fmla="*/ 1 w 1016465"/>
                  <a:gd name="connsiteY3" fmla="*/ 1369419 h 1369419"/>
                  <a:gd name="connsiteX4" fmla="*/ 1 w 1016465"/>
                  <a:gd name="connsiteY4" fmla="*/ 338904 h 1369419"/>
                  <a:gd name="connsiteX5" fmla="*/ 0 w 1016465"/>
                  <a:gd name="connsiteY5" fmla="*/ 0 h 1369419"/>
                  <a:gd name="connsiteX6" fmla="*/ 1016465 w 1016465"/>
                  <a:gd name="connsiteY6" fmla="*/ 338903 h 1369419"/>
                  <a:gd name="connsiteX7" fmla="*/ 0 w 1016465"/>
                  <a:gd name="connsiteY7" fmla="*/ 338903 h 1369419"/>
                  <a:gd name="connsiteX8" fmla="*/ 0 w 1016465"/>
                  <a:gd name="connsiteY8" fmla="*/ 0 h 136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6465" h="1369419">
                    <a:moveTo>
                      <a:pt x="1" y="338904"/>
                    </a:moveTo>
                    <a:lnTo>
                      <a:pt x="1016465" y="338904"/>
                    </a:lnTo>
                    <a:lnTo>
                      <a:pt x="1016465" y="1369419"/>
                    </a:lnTo>
                    <a:lnTo>
                      <a:pt x="1" y="1369419"/>
                    </a:lnTo>
                    <a:lnTo>
                      <a:pt x="1" y="338904"/>
                    </a:lnTo>
                    <a:close/>
                    <a:moveTo>
                      <a:pt x="0" y="0"/>
                    </a:moveTo>
                    <a:lnTo>
                      <a:pt x="1016465" y="338903"/>
                    </a:lnTo>
                    <a:lnTo>
                      <a:pt x="0" y="3389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1AA91616-3057-4517-9181-879AC7DEEEE7}"/>
                  </a:ext>
                </a:extLst>
              </p:cNvPr>
              <p:cNvSpPr/>
              <p:nvPr/>
            </p:nvSpPr>
            <p:spPr>
              <a:xfrm>
                <a:off x="-584" y="4569209"/>
                <a:ext cx="2645238" cy="135674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403524" y="4437521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LOM</a:t>
              </a:r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911CAD89-E09A-43CE-9399-2421D42AEB25}"/>
                </a:ext>
              </a:extLst>
            </p:cNvPr>
            <p:cNvSpPr txBox="1"/>
            <p:nvPr/>
          </p:nvSpPr>
          <p:spPr>
            <a:xfrm>
              <a:off x="3475754" y="3949833"/>
              <a:ext cx="582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altLang="es-CO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Es un esquema de metadatos para </a:t>
              </a:r>
              <a:r>
                <a:rPr lang="es-ES" dirty="0"/>
                <a:t>escribir un objeto de aprendizaje y otros recursos digitales similares usados para el apoyo al aprendizaje.</a:t>
              </a:r>
              <a:endParaRPr lang="en-IN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" y="5494449"/>
            <a:ext cx="9250504" cy="1363551"/>
            <a:chOff x="-1168" y="5003804"/>
            <a:chExt cx="9552512" cy="1363551"/>
          </a:xfrm>
        </p:grpSpPr>
        <p:grpSp>
          <p:nvGrpSpPr>
            <p:cNvPr id="79" name="Grupo 78"/>
            <p:cNvGrpSpPr/>
            <p:nvPr/>
          </p:nvGrpSpPr>
          <p:grpSpPr>
            <a:xfrm>
              <a:off x="-1168" y="5003804"/>
              <a:ext cx="9552512" cy="1363551"/>
              <a:chOff x="-584" y="5121871"/>
              <a:chExt cx="9552512" cy="16643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Rectangle 12">
                <a:extLst>
                  <a:ext uri="{FF2B5EF4-FFF2-40B4-BE49-F238E27FC236}">
                    <a16:creationId xmlns:a16="http://schemas.microsoft.com/office/drawing/2014/main" id="{BA526097-25DD-4253-9E05-3D5CEE82EDB4}"/>
                  </a:ext>
                </a:extLst>
              </p:cNvPr>
              <p:cNvSpPr/>
              <p:nvPr/>
            </p:nvSpPr>
            <p:spPr>
              <a:xfrm>
                <a:off x="3325298" y="5121871"/>
                <a:ext cx="6226630" cy="10305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Freeform: Shape 46">
                <a:extLst>
                  <a:ext uri="{FF2B5EF4-FFF2-40B4-BE49-F238E27FC236}">
                    <a16:creationId xmlns:a16="http://schemas.microsoft.com/office/drawing/2014/main" id="{15264774-4A36-47E7-9B50-0D8F5D97BED4}"/>
                  </a:ext>
                </a:extLst>
              </p:cNvPr>
              <p:cNvSpPr/>
              <p:nvPr/>
            </p:nvSpPr>
            <p:spPr>
              <a:xfrm flipV="1">
                <a:off x="2646876" y="5125388"/>
                <a:ext cx="678188" cy="1656005"/>
              </a:xfrm>
              <a:custGeom>
                <a:avLst/>
                <a:gdLst>
                  <a:gd name="connsiteX0" fmla="*/ 0 w 1016467"/>
                  <a:gd name="connsiteY0" fmla="*/ 0 h 1656005"/>
                  <a:gd name="connsiteX1" fmla="*/ 1016464 w 1016467"/>
                  <a:gd name="connsiteY1" fmla="*/ 625490 h 1656005"/>
                  <a:gd name="connsiteX2" fmla="*/ 1016467 w 1016467"/>
                  <a:gd name="connsiteY2" fmla="*/ 625490 h 1656005"/>
                  <a:gd name="connsiteX3" fmla="*/ 1016467 w 1016467"/>
                  <a:gd name="connsiteY3" fmla="*/ 1656005 h 1656005"/>
                  <a:gd name="connsiteX4" fmla="*/ 1016461 w 1016467"/>
                  <a:gd name="connsiteY4" fmla="*/ 1656005 h 1656005"/>
                  <a:gd name="connsiteX5" fmla="*/ 2 w 1016467"/>
                  <a:gd name="connsiteY5" fmla="*/ 1356750 h 1656005"/>
                  <a:gd name="connsiteX6" fmla="*/ 2 w 1016467"/>
                  <a:gd name="connsiteY6" fmla="*/ 625491 h 1656005"/>
                  <a:gd name="connsiteX7" fmla="*/ 0 w 1016467"/>
                  <a:gd name="connsiteY7" fmla="*/ 625491 h 165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467" h="1656005">
                    <a:moveTo>
                      <a:pt x="0" y="0"/>
                    </a:moveTo>
                    <a:lnTo>
                      <a:pt x="1016464" y="625490"/>
                    </a:lnTo>
                    <a:lnTo>
                      <a:pt x="1016467" y="625490"/>
                    </a:lnTo>
                    <a:lnTo>
                      <a:pt x="1016467" y="1656005"/>
                    </a:lnTo>
                    <a:lnTo>
                      <a:pt x="1016461" y="1656005"/>
                    </a:lnTo>
                    <a:lnTo>
                      <a:pt x="2" y="1356750"/>
                    </a:lnTo>
                    <a:lnTo>
                      <a:pt x="2" y="625491"/>
                    </a:lnTo>
                    <a:lnTo>
                      <a:pt x="0" y="62549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Rectangle 52">
                <a:extLst>
                  <a:ext uri="{FF2B5EF4-FFF2-40B4-BE49-F238E27FC236}">
                    <a16:creationId xmlns:a16="http://schemas.microsoft.com/office/drawing/2014/main" id="{53BB7F25-5A2F-4294-BF7C-FF663F2F3F0A}"/>
                  </a:ext>
                </a:extLst>
              </p:cNvPr>
              <p:cNvSpPr/>
              <p:nvPr/>
            </p:nvSpPr>
            <p:spPr>
              <a:xfrm>
                <a:off x="-584" y="5429434"/>
                <a:ext cx="2645238" cy="135674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2" name="TextBox 17">
              <a:extLst>
                <a:ext uri="{FF2B5EF4-FFF2-40B4-BE49-F238E27FC236}">
                  <a16:creationId xmlns:a16="http://schemas.microsoft.com/office/drawing/2014/main" id="{0F32D478-B835-4579-A37E-76F53471F0AC}"/>
                </a:ext>
              </a:extLst>
            </p:cNvPr>
            <p:cNvSpPr txBox="1"/>
            <p:nvPr/>
          </p:nvSpPr>
          <p:spPr>
            <a:xfrm>
              <a:off x="396040" y="5643500"/>
              <a:ext cx="1947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DATACITE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911CAD89-E09A-43CE-9399-2421D42AEB25}"/>
                </a:ext>
              </a:extLst>
            </p:cNvPr>
            <p:cNvSpPr txBox="1"/>
            <p:nvPr/>
          </p:nvSpPr>
          <p:spPr>
            <a:xfrm>
              <a:off x="3486734" y="5052490"/>
              <a:ext cx="5829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altLang="es-CO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Es un esquema de metadatos </a:t>
              </a:r>
              <a:r>
                <a:rPr lang="es-E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jerárquico, flexible y extensible. Es el utilizado por </a:t>
              </a:r>
              <a:r>
                <a:rPr lang="es-ES" sz="1400" b="1" u="sng" dirty="0">
                  <a:latin typeface="Verdana" panose="020B0604030504040204" pitchFamily="34" charset="0"/>
                  <a:ea typeface="Verdana" panose="020B0604030504040204" pitchFamily="34" charset="0"/>
                </a:rPr>
                <a:t>OpenAIRE</a:t>
              </a:r>
              <a:r>
                <a:rPr lang="es-E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 para recolectar metadatos de repositorios. </a:t>
              </a:r>
              <a:endParaRPr lang="en-IN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8196" name="Picture 4" descr="Resultado de imagen para repository ic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91" y="3151230"/>
            <a:ext cx="1821526" cy="18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0485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3758006" y="2043111"/>
            <a:ext cx="3810000" cy="3467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Creator (autor)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Title (Título)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Subject (Materia)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Contributor (Colaborador)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Date (Fecha)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Description (Descripción)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Publisher (Editor)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Type (Tipo de recurso)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720406" y="2043111"/>
            <a:ext cx="3810000" cy="3467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Format (Formato)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Coverage (Cobertura)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Rights (Derechos de Propiedad Intelectual)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Relation (Relación)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Source (Fuente)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Language (Idioma)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Identifier (Identificador)</a:t>
            </a:r>
            <a:endParaRPr lang="es-CO" altLang="es-CO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962900" y="2038350"/>
            <a:ext cx="3810000" cy="328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2425" y="3324223"/>
            <a:ext cx="2800350" cy="9048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Dublin Core</a:t>
            </a:r>
          </a:p>
        </p:txBody>
      </p:sp>
      <p:cxnSp>
        <p:nvCxnSpPr>
          <p:cNvPr id="9" name="Conector curvado 8"/>
          <p:cNvCxnSpPr>
            <a:stCxn id="6" idx="0"/>
            <a:endCxn id="7" idx="0"/>
          </p:cNvCxnSpPr>
          <p:nvPr/>
        </p:nvCxnSpPr>
        <p:spPr>
          <a:xfrm rot="5400000" flipH="1" flipV="1">
            <a:off x="7644206" y="61911"/>
            <a:ext cx="12700" cy="3962400"/>
          </a:xfrm>
          <a:prstGeom prst="curvedConnector3">
            <a:avLst>
              <a:gd name="adj1" fmla="val 5175000"/>
            </a:avLst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00500" y="2190750"/>
            <a:ext cx="3810000" cy="328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68128"/>
              </a:buClr>
              <a:buFont typeface="Wingdings" panose="05000000000000000000" pitchFamily="2" charset="2"/>
              <a:buChar char="§"/>
            </a:pPr>
            <a:endParaRPr lang="es-CO" altLang="es-CO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2" name="Conector recto de flecha 21"/>
          <p:cNvCxnSpPr>
            <a:stCxn id="5" idx="3"/>
            <a:endCxn id="6" idx="1"/>
          </p:cNvCxnSpPr>
          <p:nvPr/>
        </p:nvCxnSpPr>
        <p:spPr>
          <a:xfrm>
            <a:off x="3152775" y="3776661"/>
            <a:ext cx="605231" cy="0"/>
          </a:xfrm>
          <a:prstGeom prst="straightConnector1">
            <a:avLst/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Manuela Palafox. (2005). Los metadatos en las bibliotecas universitarias. </a:t>
            </a:r>
            <a:endParaRPr lang="en-US" alt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42" name="Picture 2" descr="Resultado de imagen para dublin co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459883"/>
            <a:ext cx="1050328" cy="10503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8109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324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Campos Dublin Core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97171"/>
              </p:ext>
            </p:extLst>
          </p:nvPr>
        </p:nvGraphicFramePr>
        <p:xfrm>
          <a:off x="4067175" y="287238"/>
          <a:ext cx="6324600" cy="5514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40655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583945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Creator (autor)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dc:creator</a:t>
                      </a:r>
                    </a:p>
                  </a:txBody>
                  <a:tcPr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80677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Title (Título)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dc:title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7353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Subject (Materia)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dc:subject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7847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Contributor (Colaborador)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dc:contributor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4910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Date (Fecha)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dc:date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1495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Description (Descripción)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dc:description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8954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Publisher (Editor)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dc:publisher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65912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Type (Tipo de recurso)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dc:type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638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Format (Formato)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dc:format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112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Coverage (Cobertura)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dc:coverage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20568"/>
                  </a:ext>
                </a:extLst>
              </a:tr>
              <a:tr h="4422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Rights (Derechos de Propiedad Intelectual)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dc:rights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11088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Relation (Relación)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dc:relation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72374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Source (Fuente)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dc:source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6143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Language (Idioma)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dc:language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01200"/>
                  </a:ext>
                </a:extLst>
              </a:tr>
              <a:tr h="342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Identifier (Identificador)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dc:identifier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2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2392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 ciencia abierta en el entorno digital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007107" y="2116476"/>
            <a:ext cx="4081111" cy="483660"/>
          </a:xfrm>
          <a:prstGeom prst="roundRect">
            <a:avLst/>
          </a:prstGeom>
          <a:solidFill>
            <a:srgbClr val="E68128"/>
          </a:solidFill>
          <a:ln w="28575">
            <a:solidFill>
              <a:srgbClr val="E681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GLOBALIZACIÓN CIENTÍFICA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4024" y="1437481"/>
            <a:ext cx="10247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 La identidad, reputación y marca del investigador(a) cobran una nueva dimensión: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37717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574996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Competitividad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485844" y="3044553"/>
            <a:ext cx="2945331" cy="5514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68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Colaboración</a:t>
            </a:r>
          </a:p>
        </p:txBody>
      </p:sp>
      <p:cxnSp>
        <p:nvCxnSpPr>
          <p:cNvPr id="14" name="Conector recto de flecha 13"/>
          <p:cNvCxnSpPr>
            <a:stCxn id="7" idx="2"/>
            <a:endCxn id="34" idx="0"/>
          </p:cNvCxnSpPr>
          <p:nvPr/>
        </p:nvCxnSpPr>
        <p:spPr>
          <a:xfrm>
            <a:off x="2110383" y="3595996"/>
            <a:ext cx="0" cy="693697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0" idx="2"/>
            <a:endCxn id="41" idx="0"/>
          </p:cNvCxnSpPr>
          <p:nvPr/>
        </p:nvCxnSpPr>
        <p:spPr>
          <a:xfrm flipH="1">
            <a:off x="9958509" y="3595996"/>
            <a:ext cx="1" cy="710286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9" idx="2"/>
            <a:endCxn id="38" idx="0"/>
          </p:cNvCxnSpPr>
          <p:nvPr/>
        </p:nvCxnSpPr>
        <p:spPr>
          <a:xfrm flipH="1">
            <a:off x="6047661" y="3595996"/>
            <a:ext cx="1" cy="710286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2" idx="2"/>
            <a:endCxn id="9" idx="0"/>
          </p:cNvCxnSpPr>
          <p:nvPr/>
        </p:nvCxnSpPr>
        <p:spPr>
          <a:xfrm flipH="1">
            <a:off x="6047662" y="2600136"/>
            <a:ext cx="1" cy="444417"/>
          </a:xfrm>
          <a:prstGeom prst="straightConnector1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637717" y="4289693"/>
            <a:ext cx="2945331" cy="71825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Redes y servicios de comunicación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247736" y="4306282"/>
            <a:ext cx="3599849" cy="187984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Rankings/políticas-méritos: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Publicar en las mejores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Participar en los mejores congresos,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Conseguir la mejor financiación,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Acceder a puestos en instituciones de prestigio</a:t>
            </a:r>
            <a:endParaRPr lang="es-C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8485843" y="4306282"/>
            <a:ext cx="2945331" cy="12559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681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Impulsora de la ciencia: Proyectos, coautoría, Open Science</a:t>
            </a:r>
            <a:endParaRPr lang="es-C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5" name="Conector angular 64"/>
          <p:cNvCxnSpPr>
            <a:stCxn id="2" idx="1"/>
            <a:endCxn id="7" idx="0"/>
          </p:cNvCxnSpPr>
          <p:nvPr/>
        </p:nvCxnSpPr>
        <p:spPr>
          <a:xfrm rot="10800000" flipV="1">
            <a:off x="2110383" y="2358305"/>
            <a:ext cx="1896724" cy="686247"/>
          </a:xfrm>
          <a:prstGeom prst="bentConnector2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2" idx="3"/>
            <a:endCxn id="10" idx="0"/>
          </p:cNvCxnSpPr>
          <p:nvPr/>
        </p:nvCxnSpPr>
        <p:spPr>
          <a:xfrm>
            <a:off x="8088218" y="2358306"/>
            <a:ext cx="1870292" cy="686247"/>
          </a:xfrm>
          <a:prstGeom prst="bentConnector2">
            <a:avLst/>
          </a:prstGeom>
          <a:ln>
            <a:solidFill>
              <a:srgbClr val="E68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6278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Esquemas de metadatos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335731" y="1647825"/>
            <a:ext cx="3823894" cy="4105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Identifier (Identificador)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Creator (Creador)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Title (Título)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Publisher (Editor)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Subject (Materia)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Contributor (Colaborador)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Date (Fecha)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Language (Idioma)</a:t>
            </a:r>
            <a:endParaRPr lang="es-CO" altLang="es-C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Description (Descripción)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 Type (Tipo de recurso)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AlternateIdentifier (Identificador alternativo)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7682307" y="1647824"/>
            <a:ext cx="3823894" cy="4105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RelatedIdentifier (Identificador Relacionado)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Size (Tamaño)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 (Formato)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Version (Version)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Rights (Derechos de propiedad intelectual)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(Descripción)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alt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GeoLocation (Geolocalización)</a:t>
            </a:r>
          </a:p>
          <a:p>
            <a:pPr>
              <a:lnSpc>
                <a:spcPct val="150000"/>
              </a:lnSpc>
              <a:buClr>
                <a:srgbClr val="E68128"/>
              </a:buClr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FundingReference (Referencia de financiación)</a:t>
            </a:r>
            <a:endParaRPr lang="es-CO" altLang="es-CO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Conector curvado 5"/>
          <p:cNvCxnSpPr>
            <a:stCxn id="3" idx="0"/>
            <a:endCxn id="4" idx="0"/>
          </p:cNvCxnSpPr>
          <p:nvPr/>
        </p:nvCxnSpPr>
        <p:spPr>
          <a:xfrm rot="5400000" flipH="1" flipV="1">
            <a:off x="7420966" y="-525463"/>
            <a:ext cx="1" cy="4346576"/>
          </a:xfrm>
          <a:prstGeom prst="curvedConnector3">
            <a:avLst>
              <a:gd name="adj1" fmla="val 22860100000"/>
            </a:avLst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352425" y="3248023"/>
            <a:ext cx="2266950" cy="9048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7E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DataCite</a:t>
            </a:r>
          </a:p>
        </p:txBody>
      </p:sp>
      <p:cxnSp>
        <p:nvCxnSpPr>
          <p:cNvPr id="23" name="Conector recto de flecha 22"/>
          <p:cNvCxnSpPr>
            <a:stCxn id="22" idx="3"/>
            <a:endCxn id="3" idx="1"/>
          </p:cNvCxnSpPr>
          <p:nvPr/>
        </p:nvCxnSpPr>
        <p:spPr>
          <a:xfrm>
            <a:off x="2619375" y="3700461"/>
            <a:ext cx="716356" cy="2"/>
          </a:xfrm>
          <a:prstGeom prst="straightConnector1">
            <a:avLst/>
          </a:prstGeom>
          <a:ln w="28575">
            <a:solidFill>
              <a:srgbClr val="D7E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2557" r="19924"/>
          <a:stretch/>
        </p:blipFill>
        <p:spPr>
          <a:xfrm>
            <a:off x="791566" y="4343397"/>
            <a:ext cx="1457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334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480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Campos DataCite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19584"/>
              </p:ext>
            </p:extLst>
          </p:nvPr>
        </p:nvGraphicFramePr>
        <p:xfrm>
          <a:off x="190501" y="1821617"/>
          <a:ext cx="5600700" cy="35623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2193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558507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164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Creator (autor)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datacite:creator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8067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Title (Título)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datacite:title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7353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Subject (Materia)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datacite:subject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7847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Contributor (Colaborador)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datacite:contributor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4910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Date (Fecha)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datacite:date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61495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Description (Descripción)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dc:description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8954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Publisher (Editor)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dc:publisher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65912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Type (Tipo de recurso)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dc:type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638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Format (Formato)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dc:format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112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Coverage (Cobertura)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datacite:geoLocation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2056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65787"/>
              </p:ext>
            </p:extLst>
          </p:nvPr>
        </p:nvGraphicFramePr>
        <p:xfrm>
          <a:off x="6019801" y="1821617"/>
          <a:ext cx="5829299" cy="37821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3274">
                  <a:extLst>
                    <a:ext uri="{9D8B030D-6E8A-4147-A177-3AD203B41FA5}">
                      <a16:colId xmlns:a16="http://schemas.microsoft.com/office/drawing/2014/main" val="748998227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603842781"/>
                    </a:ext>
                  </a:extLst>
                </a:gridCol>
              </a:tblGrid>
              <a:tr h="2164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</a:t>
                      </a:r>
                      <a:r>
                        <a:rPr lang="es-CO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CAMPO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ED9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ELEMENTO</a:t>
                      </a:r>
                    </a:p>
                  </a:txBody>
                  <a:tcPr>
                    <a:solidFill>
                      <a:srgbClr val="CED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3277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Rights (Derechos de Propiedad Intelectual)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datacite:rights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01200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Relation (Relación)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dc:relation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2960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Source (Fuente)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dc:source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4695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Language (Idioma)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dc:language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79817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Identifier (Identificador)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datacite:Identifier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64882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Size (Tamaño)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datacite:size</a:t>
                      </a:r>
                      <a:endParaRPr lang="es-CO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2563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68128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License Condition (Condición</a:t>
                      </a:r>
                      <a:r>
                        <a:rPr lang="es-CO" altLang="es-CO" sz="12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licencia)</a:t>
                      </a:r>
                      <a:endParaRPr lang="es-CO" altLang="es-CO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oaire:licenseCondition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68568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altLang="es-CO" sz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File (Ubicación del Archivo)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Oaire:file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57609"/>
                  </a:ext>
                </a:extLst>
              </a:tr>
              <a:tr h="284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E68128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Citation conferencie place (Cita de lugar de conferencia)</a:t>
                      </a:r>
                      <a:endParaRPr lang="es-CO" altLang="es-CO" sz="1200" kern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oaire:citationConferencePlace</a:t>
                      </a:r>
                    </a:p>
                  </a:txBody>
                  <a:tcPr anchor="ctr">
                    <a:solidFill>
                      <a:srgbClr val="EEF2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73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35454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261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OpenAIRE</a:t>
            </a:r>
          </a:p>
        </p:txBody>
      </p:sp>
      <p:sp>
        <p:nvSpPr>
          <p:cNvPr id="35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5" y="501254"/>
            <a:ext cx="7383437" cy="1115734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CED9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un proyecto del Séptimo Programa Marco de la Comisión Europea, que apoya la aplicación de la política de acceso abierto en Europa.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1968786"/>
            <a:ext cx="7383437" cy="612489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Construir estructuras de apoyo a los investigadores 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2793444"/>
            <a:ext cx="7383437" cy="726518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Establecer una infraestructura electrónica (portal Web) para el acceso a la información científica</a:t>
            </a:r>
          </a:p>
        </p:txBody>
      </p:sp>
      <p:sp>
        <p:nvSpPr>
          <p:cNvPr id="40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8" y="3732131"/>
            <a:ext cx="7383437" cy="987982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Fomentar el depósito en acceso abierto de toda la producción científica generada en el marco de los proyecto financiados por la Comisión Europea</a:t>
            </a:r>
          </a:p>
        </p:txBody>
      </p:sp>
      <p:sp>
        <p:nvSpPr>
          <p:cNvPr id="41" name="Rectángulo: esquinas diagonales redondeadas 23">
            <a:extLst>
              <a:ext uri="{FF2B5EF4-FFF2-40B4-BE49-F238E27FC236}">
                <a16:creationId xmlns:a16="http://schemas.microsoft.com/office/drawing/2014/main" id="{E34A8144-E23E-448D-AEC6-28726EF2DC44}"/>
              </a:ext>
            </a:extLst>
          </p:cNvPr>
          <p:cNvSpPr/>
          <p:nvPr/>
        </p:nvSpPr>
        <p:spPr>
          <a:xfrm>
            <a:off x="3884636" y="4932282"/>
            <a:ext cx="7383437" cy="756582"/>
          </a:xfrm>
          <a:prstGeom prst="round2DiagRect">
            <a:avLst>
              <a:gd name="adj1" fmla="val 0"/>
              <a:gd name="adj2" fmla="val 33904"/>
            </a:avLst>
          </a:prstGeom>
          <a:solidFill>
            <a:schemeClr val="bg1"/>
          </a:solidFill>
          <a:ln w="25400">
            <a:solidFill>
              <a:srgbClr val="A5A5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Implementar directrices para administradores de repositorios de literatura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1" y="2044197"/>
            <a:ext cx="2705100" cy="461665"/>
          </a:xfrm>
          <a:prstGeom prst="rect">
            <a:avLst/>
          </a:prstGeom>
          <a:solidFill>
            <a:srgbClr val="CED9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</a:p>
        </p:txBody>
      </p:sp>
      <p:cxnSp>
        <p:nvCxnSpPr>
          <p:cNvPr id="21" name="Conector angular 20"/>
          <p:cNvCxnSpPr>
            <a:stCxn id="45" idx="3"/>
            <a:endCxn id="36" idx="2"/>
          </p:cNvCxnSpPr>
          <p:nvPr/>
        </p:nvCxnSpPr>
        <p:spPr>
          <a:xfrm>
            <a:off x="2705101" y="2275030"/>
            <a:ext cx="1179537" cy="1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45" idx="3"/>
            <a:endCxn id="37" idx="2"/>
          </p:cNvCxnSpPr>
          <p:nvPr/>
        </p:nvCxnSpPr>
        <p:spPr>
          <a:xfrm>
            <a:off x="2705101" y="2275030"/>
            <a:ext cx="1179537" cy="881673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stCxn id="45" idx="3"/>
            <a:endCxn id="40" idx="2"/>
          </p:cNvCxnSpPr>
          <p:nvPr/>
        </p:nvCxnSpPr>
        <p:spPr>
          <a:xfrm>
            <a:off x="2705101" y="2275030"/>
            <a:ext cx="1179537" cy="1951092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45" idx="3"/>
            <a:endCxn id="41" idx="2"/>
          </p:cNvCxnSpPr>
          <p:nvPr/>
        </p:nvCxnSpPr>
        <p:spPr>
          <a:xfrm>
            <a:off x="2705101" y="2275030"/>
            <a:ext cx="1179535" cy="3035543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sultado de imagen para open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0272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>
            <a:off x="126235" y="6412616"/>
            <a:ext cx="913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Recolecta. OpenAIRE. Disponible en: 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https://recolecta.fecyt.es/open-aire</a:t>
            </a:r>
            <a:endParaRPr lang="en-US" alt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9128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8">
            <a:extLst>
              <a:ext uri="{FF2B5EF4-FFF2-40B4-BE49-F238E27FC236}">
                <a16:creationId xmlns:a16="http://schemas.microsoft.com/office/drawing/2014/main" id="{E003D966-44E3-4FC4-B094-3CFCAFC56E2C}"/>
              </a:ext>
            </a:extLst>
          </p:cNvPr>
          <p:cNvSpPr/>
          <p:nvPr/>
        </p:nvSpPr>
        <p:spPr>
          <a:xfrm>
            <a:off x="8055671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66">
            <a:extLst>
              <a:ext uri="{FF2B5EF4-FFF2-40B4-BE49-F238E27FC236}">
                <a16:creationId xmlns:a16="http://schemas.microsoft.com/office/drawing/2014/main" id="{661D8A25-75F9-4894-B205-724F0B37FDC2}"/>
              </a:ext>
            </a:extLst>
          </p:cNvPr>
          <p:cNvSpPr/>
          <p:nvPr/>
        </p:nvSpPr>
        <p:spPr>
          <a:xfrm>
            <a:off x="3799444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43">
            <a:extLst>
              <a:ext uri="{FF2B5EF4-FFF2-40B4-BE49-F238E27FC236}">
                <a16:creationId xmlns:a16="http://schemas.microsoft.com/office/drawing/2014/main" id="{23F22048-ADAF-4AFD-9427-DC2C1F933749}"/>
              </a:ext>
            </a:extLst>
          </p:cNvPr>
          <p:cNvSpPr/>
          <p:nvPr/>
        </p:nvSpPr>
        <p:spPr>
          <a:xfrm>
            <a:off x="459141" y="4443664"/>
            <a:ext cx="11272294" cy="128336"/>
          </a:xfrm>
          <a:prstGeom prst="roundRect">
            <a:avLst/>
          </a:prstGeom>
          <a:solidFill>
            <a:srgbClr val="CB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64">
            <a:extLst>
              <a:ext uri="{FF2B5EF4-FFF2-40B4-BE49-F238E27FC236}">
                <a16:creationId xmlns:a16="http://schemas.microsoft.com/office/drawing/2014/main" id="{DC8ECE9E-0BF6-42A4-A64A-BDE6519514FA}"/>
              </a:ext>
            </a:extLst>
          </p:cNvPr>
          <p:cNvSpPr/>
          <p:nvPr/>
        </p:nvSpPr>
        <p:spPr>
          <a:xfrm>
            <a:off x="1676400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52">
            <a:extLst>
              <a:ext uri="{FF2B5EF4-FFF2-40B4-BE49-F238E27FC236}">
                <a16:creationId xmlns:a16="http://schemas.microsoft.com/office/drawing/2014/main" id="{45DEBEFB-B6D1-47BB-8DB5-44ED4F7A5DA2}"/>
              </a:ext>
            </a:extLst>
          </p:cNvPr>
          <p:cNvCxnSpPr>
            <a:cxnSpLocks/>
          </p:cNvCxnSpPr>
          <p:nvPr/>
        </p:nvCxnSpPr>
        <p:spPr>
          <a:xfrm>
            <a:off x="8224113" y="3491499"/>
            <a:ext cx="0" cy="1016333"/>
          </a:xfrm>
          <a:prstGeom prst="line">
            <a:avLst/>
          </a:prstGeom>
          <a:ln w="38100">
            <a:solidFill>
              <a:srgbClr val="F24D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5">
            <a:extLst>
              <a:ext uri="{FF2B5EF4-FFF2-40B4-BE49-F238E27FC236}">
                <a16:creationId xmlns:a16="http://schemas.microsoft.com/office/drawing/2014/main" id="{ED702232-6F1D-4B95-9200-88DED79654AE}"/>
              </a:ext>
            </a:extLst>
          </p:cNvPr>
          <p:cNvCxnSpPr>
            <a:cxnSpLocks/>
          </p:cNvCxnSpPr>
          <p:nvPr/>
        </p:nvCxnSpPr>
        <p:spPr>
          <a:xfrm>
            <a:off x="1844842" y="3943604"/>
            <a:ext cx="0" cy="564228"/>
          </a:xfrm>
          <a:prstGeom prst="line">
            <a:avLst/>
          </a:prstGeom>
          <a:ln w="38100">
            <a:solidFill>
              <a:srgbClr val="4CD4B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8">
            <a:extLst>
              <a:ext uri="{FF2B5EF4-FFF2-40B4-BE49-F238E27FC236}">
                <a16:creationId xmlns:a16="http://schemas.microsoft.com/office/drawing/2014/main" id="{7426D479-44BB-4B0D-A151-8E6FC5DF0916}"/>
              </a:ext>
            </a:extLst>
          </p:cNvPr>
          <p:cNvCxnSpPr>
            <a:cxnSpLocks/>
          </p:cNvCxnSpPr>
          <p:nvPr/>
        </p:nvCxnSpPr>
        <p:spPr>
          <a:xfrm>
            <a:off x="3966465" y="3512626"/>
            <a:ext cx="0" cy="995206"/>
          </a:xfrm>
          <a:prstGeom prst="line">
            <a:avLst/>
          </a:prstGeom>
          <a:ln w="38100">
            <a:solidFill>
              <a:srgbClr val="B17E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36">
            <a:extLst>
              <a:ext uri="{FF2B5EF4-FFF2-40B4-BE49-F238E27FC236}">
                <a16:creationId xmlns:a16="http://schemas.microsoft.com/office/drawing/2014/main" id="{70C8D878-CF74-4A6F-B689-A9AC619FBA45}"/>
              </a:ext>
            </a:extLst>
          </p:cNvPr>
          <p:cNvSpPr/>
          <p:nvPr/>
        </p:nvSpPr>
        <p:spPr>
          <a:xfrm>
            <a:off x="992870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7">
            <a:extLst>
              <a:ext uri="{FF2B5EF4-FFF2-40B4-BE49-F238E27FC236}">
                <a16:creationId xmlns:a16="http://schemas.microsoft.com/office/drawing/2014/main" id="{34C1A2CE-1D5D-47FF-9F57-116545408EB9}"/>
              </a:ext>
            </a:extLst>
          </p:cNvPr>
          <p:cNvSpPr/>
          <p:nvPr/>
        </p:nvSpPr>
        <p:spPr>
          <a:xfrm>
            <a:off x="3121694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CF20E88C-F0B9-4078-B734-EA2D8D3B2D84}"/>
              </a:ext>
            </a:extLst>
          </p:cNvPr>
          <p:cNvSpPr/>
          <p:nvPr/>
        </p:nvSpPr>
        <p:spPr>
          <a:xfrm>
            <a:off x="5250518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55F919B6-2A26-4FD8-969C-C7F8DAE5354E}"/>
              </a:ext>
            </a:extLst>
          </p:cNvPr>
          <p:cNvSpPr/>
          <p:nvPr/>
        </p:nvSpPr>
        <p:spPr>
          <a:xfrm>
            <a:off x="7379342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61171415-1DA3-46CC-9FFD-E52DB3BCF84F}"/>
              </a:ext>
            </a:extLst>
          </p:cNvPr>
          <p:cNvSpPr/>
          <p:nvPr/>
        </p:nvSpPr>
        <p:spPr>
          <a:xfrm>
            <a:off x="9508165" y="1866025"/>
            <a:ext cx="1689541" cy="1674618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851049" y="4727807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Directrices de OpenAIRE 4.0 para repositorios de datos</a:t>
            </a:r>
          </a:p>
        </p:txBody>
      </p: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82BA6F9A-7ED0-4FD3-8E6F-ADCC70CD1D24}"/>
              </a:ext>
            </a:extLst>
          </p:cNvPr>
          <p:cNvSpPr/>
          <p:nvPr/>
        </p:nvSpPr>
        <p:spPr>
          <a:xfrm>
            <a:off x="556416" y="1388744"/>
            <a:ext cx="11066186" cy="2578837"/>
          </a:xfrm>
          <a:custGeom>
            <a:avLst/>
            <a:gdLst>
              <a:gd name="connsiteX0" fmla="*/ 1116000 w 9577855"/>
              <a:gd name="connsiteY0" fmla="*/ 0 h 2232000"/>
              <a:gd name="connsiteX1" fmla="*/ 1116000 w 9577855"/>
              <a:gd name="connsiteY1" fmla="*/ 395979 h 2232000"/>
              <a:gd name="connsiteX2" fmla="*/ 395978 w 9577855"/>
              <a:gd name="connsiteY2" fmla="*/ 1116000 h 2232000"/>
              <a:gd name="connsiteX3" fmla="*/ 1116000 w 9577855"/>
              <a:gd name="connsiteY3" fmla="*/ 1836021 h 2232000"/>
              <a:gd name="connsiteX4" fmla="*/ 1821392 w 9577855"/>
              <a:gd name="connsiteY4" fmla="*/ 1261110 h 2232000"/>
              <a:gd name="connsiteX5" fmla="*/ 1835903 w 9577855"/>
              <a:gd name="connsiteY5" fmla="*/ 1117164 h 2232000"/>
              <a:gd name="connsiteX6" fmla="*/ 1834504 w 9577855"/>
              <a:gd name="connsiteY6" fmla="*/ 1117164 h 2232000"/>
              <a:gd name="connsiteX7" fmla="*/ 1834445 w 9577855"/>
              <a:gd name="connsiteY7" fmla="*/ 1116000 h 2232000"/>
              <a:gd name="connsiteX8" fmla="*/ 2950445 w 9577855"/>
              <a:gd name="connsiteY8" fmla="*/ 0 h 2232000"/>
              <a:gd name="connsiteX9" fmla="*/ 4066445 w 9577855"/>
              <a:gd name="connsiteY9" fmla="*/ 1116000 h 2232000"/>
              <a:gd name="connsiteX10" fmla="*/ 4068906 w 9577855"/>
              <a:gd name="connsiteY10" fmla="*/ 1116000 h 2232000"/>
              <a:gd name="connsiteX11" fmla="*/ 4788927 w 9577855"/>
              <a:gd name="connsiteY11" fmla="*/ 1836021 h 2232000"/>
              <a:gd name="connsiteX12" fmla="*/ 5508948 w 9577855"/>
              <a:gd name="connsiteY12" fmla="*/ 1116000 h 2232000"/>
              <a:gd name="connsiteX13" fmla="*/ 5510178 w 9577855"/>
              <a:gd name="connsiteY13" fmla="*/ 1116000 h 2232000"/>
              <a:gd name="connsiteX14" fmla="*/ 6626178 w 9577855"/>
              <a:gd name="connsiteY14" fmla="*/ 0 h 2232000"/>
              <a:gd name="connsiteX15" fmla="*/ 7742178 w 9577855"/>
              <a:gd name="connsiteY15" fmla="*/ 1116000 h 2232000"/>
              <a:gd name="connsiteX16" fmla="*/ 7742119 w 9577855"/>
              <a:gd name="connsiteY16" fmla="*/ 1117164 h 2232000"/>
              <a:gd name="connsiteX17" fmla="*/ 7741951 w 9577855"/>
              <a:gd name="connsiteY17" fmla="*/ 1117164 h 2232000"/>
              <a:gd name="connsiteX18" fmla="*/ 7756462 w 9577855"/>
              <a:gd name="connsiteY18" fmla="*/ 1261110 h 2232000"/>
              <a:gd name="connsiteX19" fmla="*/ 8461855 w 9577855"/>
              <a:gd name="connsiteY19" fmla="*/ 1836021 h 2232000"/>
              <a:gd name="connsiteX20" fmla="*/ 9181876 w 9577855"/>
              <a:gd name="connsiteY20" fmla="*/ 1116000 h 2232000"/>
              <a:gd name="connsiteX21" fmla="*/ 9577855 w 9577855"/>
              <a:gd name="connsiteY21" fmla="*/ 1116000 h 2232000"/>
              <a:gd name="connsiteX22" fmla="*/ 8461855 w 9577855"/>
              <a:gd name="connsiteY22" fmla="*/ 2232000 h 2232000"/>
              <a:gd name="connsiteX23" fmla="*/ 7345855 w 9577855"/>
              <a:gd name="connsiteY23" fmla="*/ 1116000 h 2232000"/>
              <a:gd name="connsiteX24" fmla="*/ 7346199 w 9577855"/>
              <a:gd name="connsiteY24" fmla="*/ 1116000 h 2232000"/>
              <a:gd name="connsiteX25" fmla="*/ 6626178 w 9577855"/>
              <a:gd name="connsiteY25" fmla="*/ 395979 h 2232000"/>
              <a:gd name="connsiteX26" fmla="*/ 5906157 w 9577855"/>
              <a:gd name="connsiteY26" fmla="*/ 1116000 h 2232000"/>
              <a:gd name="connsiteX27" fmla="*/ 5906216 w 9577855"/>
              <a:gd name="connsiteY27" fmla="*/ 1117164 h 2232000"/>
              <a:gd name="connsiteX28" fmla="*/ 5904810 w 9577855"/>
              <a:gd name="connsiteY28" fmla="*/ 1117164 h 2232000"/>
              <a:gd name="connsiteX29" fmla="*/ 5882254 w 9577855"/>
              <a:gd name="connsiteY29" fmla="*/ 1340913 h 2232000"/>
              <a:gd name="connsiteX30" fmla="*/ 4788927 w 9577855"/>
              <a:gd name="connsiteY30" fmla="*/ 2232000 h 2232000"/>
              <a:gd name="connsiteX31" fmla="*/ 3695600 w 9577855"/>
              <a:gd name="connsiteY31" fmla="*/ 1340913 h 2232000"/>
              <a:gd name="connsiteX32" fmla="*/ 3673045 w 9577855"/>
              <a:gd name="connsiteY32" fmla="*/ 1117164 h 2232000"/>
              <a:gd name="connsiteX33" fmla="*/ 3670407 w 9577855"/>
              <a:gd name="connsiteY33" fmla="*/ 1117164 h 2232000"/>
              <a:gd name="connsiteX34" fmla="*/ 3670466 w 9577855"/>
              <a:gd name="connsiteY34" fmla="*/ 1116000 h 2232000"/>
              <a:gd name="connsiteX35" fmla="*/ 2950445 w 9577855"/>
              <a:gd name="connsiteY35" fmla="*/ 395979 h 2232000"/>
              <a:gd name="connsiteX36" fmla="*/ 2230425 w 9577855"/>
              <a:gd name="connsiteY36" fmla="*/ 1116000 h 2232000"/>
              <a:gd name="connsiteX37" fmla="*/ 2231999 w 9577855"/>
              <a:gd name="connsiteY37" fmla="*/ 1116000 h 2232000"/>
              <a:gd name="connsiteX38" fmla="*/ 1116000 w 9577855"/>
              <a:gd name="connsiteY38" fmla="*/ 2232000 h 2232000"/>
              <a:gd name="connsiteX39" fmla="*/ 0 w 9577855"/>
              <a:gd name="connsiteY39" fmla="*/ 1116000 h 2232000"/>
              <a:gd name="connsiteX40" fmla="*/ 1116000 w 9577855"/>
              <a:gd name="connsiteY40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77855" h="2232000">
                <a:moveTo>
                  <a:pt x="1116000" y="0"/>
                </a:moveTo>
                <a:lnTo>
                  <a:pt x="1116000" y="395979"/>
                </a:lnTo>
                <a:cubicBezTo>
                  <a:pt x="718343" y="395979"/>
                  <a:pt x="395978" y="718343"/>
                  <a:pt x="395978" y="1116000"/>
                </a:cubicBezTo>
                <a:cubicBezTo>
                  <a:pt x="395978" y="1513657"/>
                  <a:pt x="718343" y="1836021"/>
                  <a:pt x="1116000" y="1836021"/>
                </a:cubicBezTo>
                <a:cubicBezTo>
                  <a:pt x="1463949" y="1836021"/>
                  <a:pt x="1754253" y="1589211"/>
                  <a:pt x="1821392" y="1261110"/>
                </a:cubicBezTo>
                <a:lnTo>
                  <a:pt x="1835903" y="1117164"/>
                </a:lnTo>
                <a:lnTo>
                  <a:pt x="1834504" y="1117164"/>
                </a:lnTo>
                <a:lnTo>
                  <a:pt x="1834445" y="1116000"/>
                </a:lnTo>
                <a:cubicBezTo>
                  <a:pt x="1834445" y="499650"/>
                  <a:pt x="2334095" y="0"/>
                  <a:pt x="2950445" y="0"/>
                </a:cubicBezTo>
                <a:cubicBezTo>
                  <a:pt x="3566795" y="0"/>
                  <a:pt x="4066445" y="499650"/>
                  <a:pt x="4066445" y="1116000"/>
                </a:cubicBezTo>
                <a:lnTo>
                  <a:pt x="4068906" y="1116000"/>
                </a:lnTo>
                <a:cubicBezTo>
                  <a:pt x="4068906" y="1513657"/>
                  <a:pt x="4391270" y="1836021"/>
                  <a:pt x="4788927" y="1836021"/>
                </a:cubicBezTo>
                <a:cubicBezTo>
                  <a:pt x="5186584" y="1836021"/>
                  <a:pt x="5508948" y="1513657"/>
                  <a:pt x="5508948" y="1116000"/>
                </a:cubicBezTo>
                <a:lnTo>
                  <a:pt x="5510178" y="1116000"/>
                </a:lnTo>
                <a:cubicBezTo>
                  <a:pt x="5510178" y="499650"/>
                  <a:pt x="6009828" y="0"/>
                  <a:pt x="6626178" y="0"/>
                </a:cubicBezTo>
                <a:cubicBezTo>
                  <a:pt x="7242528" y="0"/>
                  <a:pt x="7742178" y="499650"/>
                  <a:pt x="7742178" y="1116000"/>
                </a:cubicBezTo>
                <a:lnTo>
                  <a:pt x="7742119" y="1117164"/>
                </a:lnTo>
                <a:lnTo>
                  <a:pt x="7741951" y="1117164"/>
                </a:lnTo>
                <a:lnTo>
                  <a:pt x="7756462" y="1261110"/>
                </a:lnTo>
                <a:cubicBezTo>
                  <a:pt x="7823601" y="1589211"/>
                  <a:pt x="8113905" y="1836021"/>
                  <a:pt x="8461855" y="1836021"/>
                </a:cubicBezTo>
                <a:cubicBezTo>
                  <a:pt x="8859512" y="1836021"/>
                  <a:pt x="9181876" y="1513657"/>
                  <a:pt x="9181876" y="1116000"/>
                </a:cubicBezTo>
                <a:lnTo>
                  <a:pt x="9577855" y="1116000"/>
                </a:lnTo>
                <a:cubicBezTo>
                  <a:pt x="9577855" y="1732350"/>
                  <a:pt x="9078205" y="2232000"/>
                  <a:pt x="8461855" y="2232000"/>
                </a:cubicBezTo>
                <a:cubicBezTo>
                  <a:pt x="7845505" y="2232000"/>
                  <a:pt x="7345855" y="1732350"/>
                  <a:pt x="7345855" y="1116000"/>
                </a:cubicBezTo>
                <a:lnTo>
                  <a:pt x="7346199" y="1116000"/>
                </a:lnTo>
                <a:cubicBezTo>
                  <a:pt x="7346199" y="718343"/>
                  <a:pt x="7023835" y="395979"/>
                  <a:pt x="6626178" y="395979"/>
                </a:cubicBezTo>
                <a:cubicBezTo>
                  <a:pt x="6228521" y="395979"/>
                  <a:pt x="5906157" y="718343"/>
                  <a:pt x="5906157" y="1116000"/>
                </a:cubicBezTo>
                <a:lnTo>
                  <a:pt x="5906216" y="1117164"/>
                </a:lnTo>
                <a:lnTo>
                  <a:pt x="5904810" y="1117164"/>
                </a:lnTo>
                <a:lnTo>
                  <a:pt x="5882254" y="1340913"/>
                </a:lnTo>
                <a:cubicBezTo>
                  <a:pt x="5778191" y="1849456"/>
                  <a:pt x="5328233" y="2232000"/>
                  <a:pt x="4788927" y="2232000"/>
                </a:cubicBezTo>
                <a:cubicBezTo>
                  <a:pt x="4249621" y="2232000"/>
                  <a:pt x="3799663" y="1849456"/>
                  <a:pt x="3695600" y="1340913"/>
                </a:cubicBezTo>
                <a:lnTo>
                  <a:pt x="3673045" y="1117164"/>
                </a:lnTo>
                <a:lnTo>
                  <a:pt x="3670407" y="1117164"/>
                </a:lnTo>
                <a:lnTo>
                  <a:pt x="3670466" y="1116000"/>
                </a:lnTo>
                <a:cubicBezTo>
                  <a:pt x="3670466" y="718343"/>
                  <a:pt x="3348102" y="395979"/>
                  <a:pt x="2950445" y="395979"/>
                </a:cubicBezTo>
                <a:cubicBezTo>
                  <a:pt x="2552788" y="395979"/>
                  <a:pt x="2230425" y="718343"/>
                  <a:pt x="2230425" y="1116000"/>
                </a:cubicBezTo>
                <a:lnTo>
                  <a:pt x="2231999" y="1116000"/>
                </a:lnTo>
                <a:cubicBezTo>
                  <a:pt x="2231999" y="1732350"/>
                  <a:pt x="1732350" y="2232000"/>
                  <a:pt x="1116000" y="2232000"/>
                </a:cubicBezTo>
                <a:cubicBezTo>
                  <a:pt x="499649" y="2232000"/>
                  <a:pt x="0" y="1732350"/>
                  <a:pt x="0" y="1116000"/>
                </a:cubicBezTo>
                <a:cubicBezTo>
                  <a:pt x="0" y="499650"/>
                  <a:pt x="499649" y="0"/>
                  <a:pt x="1116000" y="0"/>
                </a:cubicBezTo>
                <a:close/>
              </a:path>
            </a:pathLst>
          </a:custGeom>
          <a:gradFill flip="none" rotWithShape="1">
            <a:gsLst>
              <a:gs pos="75000">
                <a:srgbClr val="F24D16"/>
              </a:gs>
              <a:gs pos="50000">
                <a:srgbClr val="EDD834"/>
              </a:gs>
              <a:gs pos="25000">
                <a:srgbClr val="B17ED8"/>
              </a:gs>
              <a:gs pos="0">
                <a:srgbClr val="4CD4B0"/>
              </a:gs>
              <a:gs pos="100000">
                <a:srgbClr val="7D14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Oval 67">
            <a:extLst>
              <a:ext uri="{FF2B5EF4-FFF2-40B4-BE49-F238E27FC236}">
                <a16:creationId xmlns:a16="http://schemas.microsoft.com/office/drawing/2014/main" id="{E00D5A84-EFD5-4B75-988D-6EB10D22FE82}"/>
              </a:ext>
            </a:extLst>
          </p:cNvPr>
          <p:cNvSpPr/>
          <p:nvPr/>
        </p:nvSpPr>
        <p:spPr>
          <a:xfrm>
            <a:off x="5921067" y="4339390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83F31FF3-F5AD-497D-A567-BF5C34625B31}"/>
              </a:ext>
            </a:extLst>
          </p:cNvPr>
          <p:cNvSpPr/>
          <p:nvPr/>
        </p:nvSpPr>
        <p:spPr>
          <a:xfrm>
            <a:off x="10171232" y="4340018"/>
            <a:ext cx="336884" cy="336884"/>
          </a:xfrm>
          <a:prstGeom prst="ellipse">
            <a:avLst/>
          </a:prstGeom>
          <a:solidFill>
            <a:srgbClr val="CBD1DD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55">
            <a:extLst>
              <a:ext uri="{FF2B5EF4-FFF2-40B4-BE49-F238E27FC236}">
                <a16:creationId xmlns:a16="http://schemas.microsoft.com/office/drawing/2014/main" id="{A369296F-8049-47FD-949E-3887C3794041}"/>
              </a:ext>
            </a:extLst>
          </p:cNvPr>
          <p:cNvCxnSpPr>
            <a:cxnSpLocks/>
          </p:cNvCxnSpPr>
          <p:nvPr/>
        </p:nvCxnSpPr>
        <p:spPr>
          <a:xfrm>
            <a:off x="6095999" y="3943613"/>
            <a:ext cx="1" cy="564219"/>
          </a:xfrm>
          <a:prstGeom prst="line">
            <a:avLst/>
          </a:prstGeom>
          <a:ln w="38100">
            <a:solidFill>
              <a:srgbClr val="EDD83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8">
            <a:extLst>
              <a:ext uri="{FF2B5EF4-FFF2-40B4-BE49-F238E27FC236}">
                <a16:creationId xmlns:a16="http://schemas.microsoft.com/office/drawing/2014/main" id="{B6E4A0CF-1461-4264-8DA2-A3F2834C58EC}"/>
              </a:ext>
            </a:extLst>
          </p:cNvPr>
          <p:cNvCxnSpPr>
            <a:cxnSpLocks/>
          </p:cNvCxnSpPr>
          <p:nvPr/>
        </p:nvCxnSpPr>
        <p:spPr>
          <a:xfrm>
            <a:off x="10339674" y="3943613"/>
            <a:ext cx="0" cy="564219"/>
          </a:xfrm>
          <a:prstGeom prst="line">
            <a:avLst/>
          </a:prstGeom>
          <a:ln w="38100">
            <a:solidFill>
              <a:srgbClr val="7D142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0">
            <a:extLst>
              <a:ext uri="{FF2B5EF4-FFF2-40B4-BE49-F238E27FC236}">
                <a16:creationId xmlns:a16="http://schemas.microsoft.com/office/drawing/2014/main" id="{09C2F572-A315-4E8C-A8C3-C85C100B7A40}"/>
              </a:ext>
            </a:extLst>
          </p:cNvPr>
          <p:cNvSpPr txBox="1"/>
          <p:nvPr/>
        </p:nvSpPr>
        <p:spPr>
          <a:xfrm>
            <a:off x="1452629" y="2007859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4CD4B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id="{8C8AA1A4-47B8-49F5-ADF2-DB12BB176C69}"/>
              </a:ext>
            </a:extLst>
          </p:cNvPr>
          <p:cNvSpPr txBox="1"/>
          <p:nvPr/>
        </p:nvSpPr>
        <p:spPr>
          <a:xfrm>
            <a:off x="3581453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B17ED8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8" name="TextBox 72">
            <a:extLst>
              <a:ext uri="{FF2B5EF4-FFF2-40B4-BE49-F238E27FC236}">
                <a16:creationId xmlns:a16="http://schemas.microsoft.com/office/drawing/2014/main" id="{8D391E4C-217C-4F9C-B8A2-038A258E6D0C}"/>
              </a:ext>
            </a:extLst>
          </p:cNvPr>
          <p:cNvSpPr txBox="1"/>
          <p:nvPr/>
        </p:nvSpPr>
        <p:spPr>
          <a:xfrm>
            <a:off x="5710988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EDD83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AB800FEB-1A5C-4083-AD4D-95F35E0B8B18}"/>
              </a:ext>
            </a:extLst>
          </p:cNvPr>
          <p:cNvSpPr txBox="1"/>
          <p:nvPr/>
        </p:nvSpPr>
        <p:spPr>
          <a:xfrm>
            <a:off x="7839101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24D1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B35DC26B-915B-4EF2-9AAA-F9F452199254}"/>
              </a:ext>
            </a:extLst>
          </p:cNvPr>
          <p:cNvSpPr txBox="1"/>
          <p:nvPr/>
        </p:nvSpPr>
        <p:spPr>
          <a:xfrm>
            <a:off x="9967924" y="2007858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7D14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38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2976628" y="4690692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Metadatos compatibles con la infraestructura OpenAIRE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5109410" y="4727807"/>
            <a:ext cx="19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Perfil de aplicación basado en el esquema </a:t>
            </a:r>
          </a:p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DataCite 4.2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Beneficios OpenAIRE 4.0</a:t>
            </a:r>
          </a:p>
        </p:txBody>
      </p:sp>
      <p:sp>
        <p:nvSpPr>
          <p:cNvPr id="43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7208101" y="4705231"/>
            <a:ext cx="1973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Directrices para repositorios de investigación REDCOL basado en OpenAIRE 4.0</a:t>
            </a:r>
          </a:p>
        </p:txBody>
      </p:sp>
      <p:sp>
        <p:nvSpPr>
          <p:cNvPr id="44" name="TextBox 91">
            <a:extLst>
              <a:ext uri="{FF2B5EF4-FFF2-40B4-BE49-F238E27FC236}">
                <a16:creationId xmlns:a16="http://schemas.microsoft.com/office/drawing/2014/main" id="{A97C5EAD-6599-4E2A-B47D-706D9EF9B8D4}"/>
              </a:ext>
            </a:extLst>
          </p:cNvPr>
          <p:cNvSpPr txBox="1"/>
          <p:nvPr/>
        </p:nvSpPr>
        <p:spPr>
          <a:xfrm>
            <a:off x="9353084" y="4705231"/>
            <a:ext cx="1973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Buenas prácticas, adaptación y nacionalización de metadatos para repositorios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50" y="2624092"/>
            <a:ext cx="702629" cy="78363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8" y="2657297"/>
            <a:ext cx="672319" cy="672319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9" y="2532774"/>
            <a:ext cx="721626" cy="72162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76" y="2530588"/>
            <a:ext cx="952474" cy="95247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75" y="2512076"/>
            <a:ext cx="974650" cy="9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6421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Resultado de imagen para acceso abi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0"/>
            <a:ext cx="12192000" cy="7156383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201573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22577" y="472243"/>
            <a:ext cx="480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Bibliografía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22577" y="1515160"/>
            <a:ext cx="1026795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500" dirty="0">
                <a:latin typeface="Verdana" panose="020B0604030504040204" pitchFamily="34" charset="0"/>
                <a:ea typeface="Verdana" panose="020B0604030504040204" pitchFamily="34" charset="0"/>
              </a:rPr>
              <a:t>Dublin Core Metadata Initiative. (1995-2019). Innovation in metadata design implementation &amp; best practice. Obtenido de </a:t>
            </a:r>
            <a:r>
              <a:rPr lang="es-CO" sz="1500" u="sng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http://dublincore.org/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La Referencia. (2015). Metadatos y políticas de cosecha. Disponible en: 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http://www.lareferencia.info/es/recursos/directrices-metadatos/66-metadatos-y-poli-ticas-de-cosecha-faq/file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sz="1500" dirty="0">
                <a:latin typeface="Verdana" panose="020B0604030504040204" pitchFamily="34" charset="0"/>
                <a:ea typeface="Verdana" panose="020B0604030504040204" pitchFamily="34" charset="0"/>
              </a:rPr>
              <a:t>Manuela Palafox. (2005). Los metadatos en las bibliotecas universitarias. 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OpenAIRE. (30 de Noviembre de 2018). OpenAIRE Interoperability Guidelines for Literature Repository Managers. doi:10.5281/zenodo.1299203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</a:rPr>
              <a:t>Pérez, Marisa. (2017) La gestión de datos de investigación. Universidad Autónoma de Madrid. Sevilla.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_tradnl" sz="1500" dirty="0">
                <a:latin typeface="Verdana" panose="020B0604030504040204" pitchFamily="34" charset="0"/>
                <a:ea typeface="Verdana" panose="020B0604030504040204" pitchFamily="34" charset="0"/>
              </a:rPr>
              <a:t>Recolecta. OpenAIRE. Disponible en: </a:t>
            </a:r>
            <a:r>
              <a:rPr lang="es-CO" sz="15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https://recolecta.fecyt.es/open-aire</a:t>
            </a:r>
            <a:endParaRPr lang="es-CO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8168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OPEN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6007100" cy="61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 rueda de la ciencia abierta. Disponible en: 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https://r.unitn.it/it/ateneo/open-access/la-ruota-della-scienza-aperta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505734" y="1675965"/>
            <a:ext cx="4686265" cy="533751"/>
            <a:chOff x="7715250" y="1675965"/>
            <a:chExt cx="4476750" cy="533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Pentágono 12"/>
            <p:cNvSpPr/>
            <p:nvPr/>
          </p:nvSpPr>
          <p:spPr>
            <a:xfrm flipH="1">
              <a:off x="7715250" y="1678080"/>
              <a:ext cx="405765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7675" algn="r" defTabSz="898525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Enfoque colaborativo    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1772900" y="1675965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207050" y="2799976"/>
            <a:ext cx="4984950" cy="533288"/>
            <a:chOff x="7581900" y="2801628"/>
            <a:chExt cx="4610100" cy="533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Pentágono 13"/>
            <p:cNvSpPr/>
            <p:nvPr/>
          </p:nvSpPr>
          <p:spPr>
            <a:xfrm flipH="1">
              <a:off x="7581900" y="2803280"/>
              <a:ext cx="41910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Accesible y transparente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1772900" y="2801628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882063" y="3778017"/>
            <a:ext cx="5309937" cy="533886"/>
            <a:chOff x="7281351" y="3779669"/>
            <a:chExt cx="4910649" cy="533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Pentágono 14"/>
            <p:cNvSpPr/>
            <p:nvPr/>
          </p:nvSpPr>
          <p:spPr>
            <a:xfrm flipH="1">
              <a:off x="7281351" y="3779669"/>
              <a:ext cx="44958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ejecuta en el proceso de investigación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1772900" y="3781919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89081" y="4758906"/>
            <a:ext cx="5602919" cy="533288"/>
            <a:chOff x="7010400" y="4760558"/>
            <a:chExt cx="5181600" cy="533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Pentágono 9"/>
            <p:cNvSpPr/>
            <p:nvPr/>
          </p:nvSpPr>
          <p:spPr>
            <a:xfrm flipH="1">
              <a:off x="7010400" y="4760558"/>
              <a:ext cx="4762500" cy="531636"/>
            </a:xfrm>
            <a:prstGeom prst="homePlate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Tendencias actuales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1772900" y="4762210"/>
              <a:ext cx="419100" cy="531636"/>
            </a:xfrm>
            <a:prstGeom prst="rect">
              <a:avLst/>
            </a:prstGeom>
            <a:solidFill>
              <a:srgbClr val="CED92F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" name="Pentágono 21"/>
          <p:cNvSpPr/>
          <p:nvPr/>
        </p:nvSpPr>
        <p:spPr>
          <a:xfrm flipH="1">
            <a:off x="6290350" y="424599"/>
            <a:ext cx="5895974" cy="742950"/>
          </a:xfrm>
          <a:prstGeom prst="homePlate">
            <a:avLst/>
          </a:prstGeom>
          <a:solidFill>
            <a:srgbClr val="E681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solidFill>
                  <a:schemeClr val="tx1"/>
                </a:solidFill>
              </a:rPr>
              <a:t>La rueda de la ciencia abierta</a:t>
            </a:r>
          </a:p>
        </p:txBody>
      </p:sp>
    </p:spTree>
    <p:extLst>
      <p:ext uri="{BB962C8B-B14F-4D97-AF65-F5344CB8AC3E}">
        <p14:creationId xmlns:p14="http://schemas.microsoft.com/office/powerpoint/2010/main" val="41070966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 ciencia abierta en el entorno digital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8777" y="16235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Para el investigador, resulta fundamental: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28072" y="2196141"/>
            <a:ext cx="7089772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Mantenerse al día de los avances en su campo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28072" y="3013087"/>
            <a:ext cx="7089772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reconocido(a) (valorado(a), respetado(a) en su campo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731782" y="3830033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Realizar aportaciones de calidad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731782" y="4593051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Colaborar y contribuir en su disciplina y hacia la sociedad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31782" y="5356069"/>
            <a:ext cx="7046458" cy="5678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Promocionar su trabajo y a sí mismo (marketing personal)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283567" y="4770725"/>
            <a:ext cx="2261936" cy="3902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¿Qué hago? 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302818" y="5284388"/>
            <a:ext cx="2261936" cy="3902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BD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¿Cómo lo vendo?</a:t>
            </a:r>
          </a:p>
        </p:txBody>
      </p:sp>
      <p:cxnSp>
        <p:nvCxnSpPr>
          <p:cNvPr id="15" name="Conector angular 14"/>
          <p:cNvCxnSpPr>
            <a:stCxn id="7" idx="1"/>
            <a:endCxn id="8" idx="1"/>
          </p:cNvCxnSpPr>
          <p:nvPr/>
        </p:nvCxnSpPr>
        <p:spPr>
          <a:xfrm rot="10800000" flipH="1" flipV="1">
            <a:off x="928072" y="3297032"/>
            <a:ext cx="803710" cy="816946"/>
          </a:xfrm>
          <a:prstGeom prst="bentConnector3">
            <a:avLst>
              <a:gd name="adj1" fmla="val -28443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8" idx="1"/>
            <a:endCxn id="9" idx="1"/>
          </p:cNvCxnSpPr>
          <p:nvPr/>
        </p:nvCxnSpPr>
        <p:spPr>
          <a:xfrm rot="10800000" flipV="1">
            <a:off x="1731782" y="4113978"/>
            <a:ext cx="12700" cy="763018"/>
          </a:xfrm>
          <a:prstGeom prst="bentConnector3">
            <a:avLst>
              <a:gd name="adj1" fmla="val 5892630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9" idx="1"/>
            <a:endCxn id="10" idx="1"/>
          </p:cNvCxnSpPr>
          <p:nvPr/>
        </p:nvCxnSpPr>
        <p:spPr>
          <a:xfrm rot="10800000" flipV="1">
            <a:off x="1731782" y="4876996"/>
            <a:ext cx="12700" cy="763018"/>
          </a:xfrm>
          <a:prstGeom prst="bentConnector3">
            <a:avLst>
              <a:gd name="adj1" fmla="val 5892630"/>
            </a:avLst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0" idx="3"/>
            <a:endCxn id="12" idx="1"/>
          </p:cNvCxnSpPr>
          <p:nvPr/>
        </p:nvCxnSpPr>
        <p:spPr>
          <a:xfrm flipV="1">
            <a:off x="8778240" y="4965833"/>
            <a:ext cx="505327" cy="674181"/>
          </a:xfrm>
          <a:prstGeom prst="bentConnector3">
            <a:avLst/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0" idx="3"/>
            <a:endCxn id="13" idx="1"/>
          </p:cNvCxnSpPr>
          <p:nvPr/>
        </p:nvCxnSpPr>
        <p:spPr>
          <a:xfrm flipV="1">
            <a:off x="8778240" y="5479496"/>
            <a:ext cx="524578" cy="160518"/>
          </a:xfrm>
          <a:prstGeom prst="bentConnector3">
            <a:avLst/>
          </a:prstGeom>
          <a:ln>
            <a:solidFill>
              <a:srgbClr val="CBD5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573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El investigador(a) en el contexto digital	</a:t>
            </a:r>
          </a:p>
        </p:txBody>
      </p:sp>
      <p:sp>
        <p:nvSpPr>
          <p:cNvPr id="5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964964" y="1535006"/>
            <a:ext cx="840041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6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1043041" y="2662240"/>
            <a:ext cx="683885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754586" y="-2188739"/>
            <a:ext cx="840037" cy="82681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Aumentar visibilidad producción: incrementar número de citas recibidas 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832663" y="-1061506"/>
            <a:ext cx="683882" cy="82681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Incrementar credibilidad del investigador(a): reputación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828797" y="-36236"/>
            <a:ext cx="691619" cy="82681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Mayores oportunidades de networking y cooperación (Science 2.0)</a:t>
            </a:r>
            <a:endParaRPr 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1039174" y="3697654"/>
            <a:ext cx="691619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ángulo: esquinas superiores redondeadas 23">
            <a:extLst>
              <a:ext uri="{FF2B5EF4-FFF2-40B4-BE49-F238E27FC236}">
                <a16:creationId xmlns:a16="http://schemas.microsoft.com/office/drawing/2014/main" id="{AD75FC9A-F955-48F8-B735-4CD416FA098B}"/>
              </a:ext>
            </a:extLst>
          </p:cNvPr>
          <p:cNvSpPr/>
          <p:nvPr/>
        </p:nvSpPr>
        <p:spPr>
          <a:xfrm rot="16200000">
            <a:off x="874949" y="4893184"/>
            <a:ext cx="1020070" cy="8206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9000">
                <a:srgbClr val="CBD521"/>
              </a:gs>
              <a:gs pos="100000">
                <a:srgbClr val="E68128"/>
              </a:gs>
            </a:gsLst>
            <a:lin ang="5400000" scaled="1"/>
          </a:gra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ángulo: esquinas superiores redondeadas 24">
            <a:extLst>
              <a:ext uri="{FF2B5EF4-FFF2-40B4-BE49-F238E27FC236}">
                <a16:creationId xmlns:a16="http://schemas.microsoft.com/office/drawing/2014/main" id="{5158A906-9350-4EE8-8B04-5528F6F6DAC0}"/>
              </a:ext>
            </a:extLst>
          </p:cNvPr>
          <p:cNvSpPr/>
          <p:nvPr/>
        </p:nvSpPr>
        <p:spPr>
          <a:xfrm rot="16200000" flipV="1">
            <a:off x="5647800" y="1169438"/>
            <a:ext cx="1053614" cy="82681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E681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108000" rIns="108000" bIns="180000" rtlCol="0" anchor="ctr"/>
          <a:lstStyle/>
          <a:p>
            <a:r>
              <a:rPr lang="es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Nuevas herramientas y dinámicas de trabajo para facilitar el workflow del investigador(a) (OA o cerradas), orientadas a:</a:t>
            </a:r>
          </a:p>
          <a:p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 la eficiencia y Maximizar el impacto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26235" y="6345941"/>
            <a:ext cx="9132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Calzada-Prado, Francisco-Javier. (2019) Identidad digital, reputación, reputación online en Lis. Universidad Carlos III de Madrid. 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1363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19"/>
          <p:cNvSpPr/>
          <p:nvPr/>
        </p:nvSpPr>
        <p:spPr>
          <a:xfrm>
            <a:off x="5559645" y="1469318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D0E72A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Soho Gothic Pro" panose="020B0503030504020204" pitchFamily="34" charset="77"/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6067493" y="2379205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1B94BF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29" name="Rectangle: Rounded Corners 21"/>
          <p:cNvSpPr/>
          <p:nvPr/>
        </p:nvSpPr>
        <p:spPr>
          <a:xfrm>
            <a:off x="6425304" y="3289093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0" name="Rectangle: Rounded Corners 22"/>
          <p:cNvSpPr/>
          <p:nvPr/>
        </p:nvSpPr>
        <p:spPr>
          <a:xfrm>
            <a:off x="6028428" y="4204274"/>
            <a:ext cx="5432406" cy="7151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1" name="Rectangle: Rounded Corners 23"/>
          <p:cNvSpPr/>
          <p:nvPr/>
        </p:nvSpPr>
        <p:spPr>
          <a:xfrm>
            <a:off x="5559645" y="5104027"/>
            <a:ext cx="5432406" cy="7151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  <a:effectLst>
            <a:innerShdw blurRad="2540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3" name="Oval 33"/>
          <p:cNvSpPr/>
          <p:nvPr/>
        </p:nvSpPr>
        <p:spPr>
          <a:xfrm>
            <a:off x="3909093" y="1670047"/>
            <a:ext cx="332065" cy="313668"/>
          </a:xfrm>
          <a:prstGeom prst="ellipse">
            <a:avLst/>
          </a:prstGeom>
          <a:solidFill>
            <a:srgbClr val="D0E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4" name="Oval 34"/>
          <p:cNvSpPr/>
          <p:nvPr/>
        </p:nvSpPr>
        <p:spPr>
          <a:xfrm>
            <a:off x="4673574" y="2579935"/>
            <a:ext cx="332065" cy="313668"/>
          </a:xfrm>
          <a:prstGeom prst="ellipse">
            <a:avLst/>
          </a:prstGeom>
          <a:solidFill>
            <a:srgbClr val="1B94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5" name="Oval 35"/>
          <p:cNvSpPr/>
          <p:nvPr/>
        </p:nvSpPr>
        <p:spPr>
          <a:xfrm>
            <a:off x="4857727" y="3489822"/>
            <a:ext cx="332065" cy="31366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6" name="Oval 36"/>
          <p:cNvSpPr/>
          <p:nvPr/>
        </p:nvSpPr>
        <p:spPr>
          <a:xfrm>
            <a:off x="4688531" y="4399710"/>
            <a:ext cx="332065" cy="31366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37" name="Oval 37"/>
          <p:cNvSpPr/>
          <p:nvPr/>
        </p:nvSpPr>
        <p:spPr>
          <a:xfrm>
            <a:off x="3909093" y="5309597"/>
            <a:ext cx="332065" cy="313668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cxnSp>
        <p:nvCxnSpPr>
          <p:cNvPr id="38" name="Straight Connector 40"/>
          <p:cNvCxnSpPr>
            <a:stCxn id="33" idx="6"/>
            <a:endCxn id="27" idx="1"/>
          </p:cNvCxnSpPr>
          <p:nvPr/>
        </p:nvCxnSpPr>
        <p:spPr>
          <a:xfrm>
            <a:off x="4241158" y="1826881"/>
            <a:ext cx="1318487" cy="1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1"/>
          <p:cNvCxnSpPr>
            <a:cxnSpLocks/>
            <a:stCxn id="34" idx="6"/>
            <a:endCxn id="28" idx="1"/>
          </p:cNvCxnSpPr>
          <p:nvPr/>
        </p:nvCxnSpPr>
        <p:spPr>
          <a:xfrm>
            <a:off x="5005639" y="2736769"/>
            <a:ext cx="1061854" cy="0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4"/>
          <p:cNvCxnSpPr>
            <a:cxnSpLocks/>
            <a:stCxn id="35" idx="6"/>
            <a:endCxn id="29" idx="1"/>
          </p:cNvCxnSpPr>
          <p:nvPr/>
        </p:nvCxnSpPr>
        <p:spPr>
          <a:xfrm>
            <a:off x="5189792" y="3646656"/>
            <a:ext cx="1235512" cy="1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7"/>
          <p:cNvCxnSpPr>
            <a:cxnSpLocks/>
            <a:stCxn id="36" idx="6"/>
            <a:endCxn id="30" idx="1"/>
          </p:cNvCxnSpPr>
          <p:nvPr/>
        </p:nvCxnSpPr>
        <p:spPr>
          <a:xfrm>
            <a:off x="5020596" y="4556544"/>
            <a:ext cx="1007832" cy="5294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0"/>
          <p:cNvCxnSpPr>
            <a:cxnSpLocks/>
            <a:stCxn id="37" idx="6"/>
            <a:endCxn id="31" idx="1"/>
          </p:cNvCxnSpPr>
          <p:nvPr/>
        </p:nvCxnSpPr>
        <p:spPr>
          <a:xfrm flipV="1">
            <a:off x="4241158" y="5461591"/>
            <a:ext cx="1318487" cy="4840"/>
          </a:xfrm>
          <a:prstGeom prst="line">
            <a:avLst/>
          </a:prstGeom>
          <a:ln w="3175">
            <a:solidFill>
              <a:srgbClr val="455F74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58"/>
          <p:cNvSpPr/>
          <p:nvPr/>
        </p:nvSpPr>
        <p:spPr>
          <a:xfrm>
            <a:off x="5630188" y="1540361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4" name="Oval 59"/>
          <p:cNvSpPr/>
          <p:nvPr/>
        </p:nvSpPr>
        <p:spPr>
          <a:xfrm>
            <a:off x="6138174" y="2450247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5" name="Oval 60"/>
          <p:cNvSpPr/>
          <p:nvPr/>
        </p:nvSpPr>
        <p:spPr>
          <a:xfrm>
            <a:off x="6490310" y="3361247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6" name="Oval 61"/>
          <p:cNvSpPr/>
          <p:nvPr/>
        </p:nvSpPr>
        <p:spPr>
          <a:xfrm>
            <a:off x="6138174" y="4270024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47" name="Oval 62"/>
          <p:cNvSpPr/>
          <p:nvPr/>
        </p:nvSpPr>
        <p:spPr>
          <a:xfrm>
            <a:off x="5630188" y="5179911"/>
            <a:ext cx="606649" cy="5730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588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52400" prstMaterial="matte">
            <a:bevelT w="101600" h="12700" prst="softRound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Soho Gothic Pro" panose="020B0503030504020204" pitchFamily="34" charset="77"/>
            </a:endParaRPr>
          </a:p>
        </p:txBody>
      </p:sp>
      <p:sp>
        <p:nvSpPr>
          <p:cNvPr id="67" name="TextBox 94"/>
          <p:cNvSpPr txBox="1"/>
          <p:nvPr/>
        </p:nvSpPr>
        <p:spPr>
          <a:xfrm>
            <a:off x="6291115" y="1621989"/>
            <a:ext cx="50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Aumenta la productividad investigativa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4880" y="173159"/>
            <a:ext cx="8950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oho Gothic Pro Medium" panose="020B0503030504020204" pitchFamily="34" charset="77"/>
              </a:rPr>
              <a:t>Beneficios de Ciencia Abierta </a:t>
            </a:r>
            <a:endParaRPr lang="es-CO" sz="4800" dirty="0">
              <a:solidFill>
                <a:schemeClr val="bg1"/>
              </a:solidFill>
              <a:latin typeface="Soho Gothic Pro Medium" panose="020B0503030504020204" pitchFamily="34" charset="77"/>
            </a:endParaRPr>
          </a:p>
        </p:txBody>
      </p:sp>
      <p:sp>
        <p:nvSpPr>
          <p:cNvPr id="85" name="TextBox 94"/>
          <p:cNvSpPr txBox="1"/>
          <p:nvPr/>
        </p:nvSpPr>
        <p:spPr>
          <a:xfrm>
            <a:off x="6744822" y="2515795"/>
            <a:ext cx="43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Cultura solidaria e inclusiva</a:t>
            </a:r>
          </a:p>
        </p:txBody>
      </p:sp>
      <p:sp>
        <p:nvSpPr>
          <p:cNvPr id="86" name="TextBox 94"/>
          <p:cNvSpPr txBox="1"/>
          <p:nvPr/>
        </p:nvSpPr>
        <p:spPr>
          <a:xfrm>
            <a:off x="6307378" y="5278646"/>
            <a:ext cx="43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Desafíos globales - Financiación</a:t>
            </a:r>
          </a:p>
        </p:txBody>
      </p:sp>
      <p:sp>
        <p:nvSpPr>
          <p:cNvPr id="87" name="TextBox 94"/>
          <p:cNvSpPr txBox="1"/>
          <p:nvPr/>
        </p:nvSpPr>
        <p:spPr>
          <a:xfrm>
            <a:off x="6815505" y="4348834"/>
            <a:ext cx="45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Fortalecer la comunicación científica</a:t>
            </a:r>
          </a:p>
        </p:txBody>
      </p:sp>
      <p:sp>
        <p:nvSpPr>
          <p:cNvPr id="88" name="TextBox 94"/>
          <p:cNvSpPr txBox="1"/>
          <p:nvPr/>
        </p:nvSpPr>
        <p:spPr>
          <a:xfrm>
            <a:off x="7071690" y="3295341"/>
            <a:ext cx="50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Condensed Light" panose="020B0306030504020204" pitchFamily="34" charset="0"/>
              </a:rPr>
              <a:t>Accesibilidad, visibilidad y preservación digital</a:t>
            </a:r>
          </a:p>
        </p:txBody>
      </p:sp>
      <p:pic>
        <p:nvPicPr>
          <p:cNvPr id="4110" name="Picture 14" descr="Resultado de imagen para icono comunic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18" y="8551930"/>
            <a:ext cx="51260" cy="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icono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66" y="5199717"/>
            <a:ext cx="458022" cy="5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icono comunicaci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7" y="4305649"/>
            <a:ext cx="481522" cy="4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9551" y="3428312"/>
            <a:ext cx="408845" cy="4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icono g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07" y="2513744"/>
            <a:ext cx="425782" cy="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Resultado de imagen para icono productivid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66" y="1588487"/>
            <a:ext cx="480050" cy="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C467CC94-7446-B544-B5C0-38B05A09EA1B}"/>
              </a:ext>
            </a:extLst>
          </p:cNvPr>
          <p:cNvSpPr txBox="1"/>
          <p:nvPr/>
        </p:nvSpPr>
        <p:spPr>
          <a:xfrm>
            <a:off x="898777" y="547390"/>
            <a:ext cx="951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</a:rPr>
              <a:t>Beneficios de la Ciencia Abierta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22666"/>
          <a:stretch/>
        </p:blipFill>
        <p:spPr bwMode="auto">
          <a:xfrm>
            <a:off x="660192" y="1833994"/>
            <a:ext cx="3631134" cy="3514001"/>
          </a:xfrm>
          <a:prstGeom prst="ellipse">
            <a:avLst/>
          </a:prstGeom>
          <a:noFill/>
          <a:ln w="38100">
            <a:solidFill>
              <a:srgbClr val="D7E0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847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c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0"/>
            <a:ext cx="12201148" cy="981075"/>
          </a:xfrm>
          <a:prstGeom prst="rect">
            <a:avLst/>
          </a:prstGeom>
          <a:solidFill>
            <a:srgbClr val="E68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</a:rPr>
              <a:t>ESTRATEGIAS DE DIFUSIÓN EN OPEN SCIENCE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C41590-128D-4FA9-9F36-E444BE9EFA1C}"/>
              </a:ext>
            </a:extLst>
          </p:cNvPr>
          <p:cNvSpPr/>
          <p:nvPr/>
        </p:nvSpPr>
        <p:spPr>
          <a:xfrm>
            <a:off x="0" y="981074"/>
            <a:ext cx="12192000" cy="58769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170341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4254" r="18968" b="-531"/>
          <a:stretch/>
        </p:blipFill>
        <p:spPr bwMode="auto">
          <a:xfrm>
            <a:off x="2646680" y="0"/>
            <a:ext cx="6446520" cy="6315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412616"/>
            <a:ext cx="9184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</a:rPr>
              <a:t>Herramientas para el nuevo workflow del investigador en el contexto digital (Kramer y Bosman 2015)</a:t>
            </a:r>
          </a:p>
        </p:txBody>
      </p:sp>
    </p:spTree>
    <p:extLst>
      <p:ext uri="{BB962C8B-B14F-4D97-AF65-F5344CB8AC3E}">
        <p14:creationId xmlns:p14="http://schemas.microsoft.com/office/powerpoint/2010/main" val="215142042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126235" y="1869398"/>
            <a:ext cx="11880844" cy="3247547"/>
            <a:chOff x="218792" y="1869398"/>
            <a:chExt cx="11880844" cy="3247547"/>
          </a:xfrm>
        </p:grpSpPr>
        <p:sp>
          <p:nvSpPr>
            <p:cNvPr id="45" name="Rectángulo 44"/>
            <p:cNvSpPr/>
            <p:nvPr/>
          </p:nvSpPr>
          <p:spPr>
            <a:xfrm>
              <a:off x="218792" y="1869398"/>
              <a:ext cx="11880844" cy="32475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427037" y="2084188"/>
              <a:ext cx="11580042" cy="2905178"/>
              <a:chOff x="427037" y="2084188"/>
              <a:chExt cx="11580042" cy="2905178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/>
              <a:srcRect l="32741" t="44704" r="56149" b="9771"/>
              <a:stretch/>
            </p:blipFill>
            <p:spPr>
              <a:xfrm>
                <a:off x="2415790" y="2999785"/>
                <a:ext cx="1624756" cy="1838228"/>
              </a:xfrm>
              <a:prstGeom prst="rect">
                <a:avLst/>
              </a:prstGeom>
            </p:spPr>
          </p:pic>
          <p:sp>
            <p:nvSpPr>
              <p:cNvPr id="6" name="Rectángulo 5"/>
              <p:cNvSpPr/>
              <p:nvPr/>
            </p:nvSpPr>
            <p:spPr>
              <a:xfrm>
                <a:off x="427037" y="2084188"/>
                <a:ext cx="1645920" cy="60639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Discovery</a:t>
                </a: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2415790" y="2084188"/>
                <a:ext cx="1645920" cy="6063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Analysis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4344909" y="2087078"/>
                <a:ext cx="1645920" cy="606392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Writing</a:t>
                </a: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6333662" y="2087078"/>
                <a:ext cx="1645920" cy="6063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Publication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8333303" y="2087078"/>
                <a:ext cx="1645920" cy="606392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Outreach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10294296" y="2084188"/>
                <a:ext cx="1645920" cy="606392"/>
              </a:xfrm>
              <a:prstGeom prst="rect">
                <a:avLst/>
              </a:prstGeom>
              <a:solidFill>
                <a:srgbClr val="CC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Assessment</a:t>
                </a:r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2"/>
              <a:srcRect l="19847" t="45341" r="69043" b="10309"/>
              <a:stretch/>
            </p:blipFill>
            <p:spPr>
              <a:xfrm>
                <a:off x="427037" y="3011841"/>
                <a:ext cx="1645920" cy="1814116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2"/>
              <a:srcRect l="46446" t="45519" r="42444" b="8956"/>
              <a:stretch/>
            </p:blipFill>
            <p:spPr>
              <a:xfrm>
                <a:off x="4344909" y="3044226"/>
                <a:ext cx="1619190" cy="1831931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2"/>
              <a:srcRect l="59962" t="46254" r="28928" b="8221"/>
              <a:stretch/>
            </p:blipFill>
            <p:spPr>
              <a:xfrm>
                <a:off x="6333662" y="3102811"/>
                <a:ext cx="1627334" cy="1841145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2"/>
              <a:srcRect l="73401" t="46564" r="15489" b="7911"/>
              <a:stretch/>
            </p:blipFill>
            <p:spPr>
              <a:xfrm>
                <a:off x="8305725" y="3095992"/>
                <a:ext cx="1673498" cy="1893374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/>
              <a:srcRect l="87611" t="45324" r="1279" b="9151"/>
              <a:stretch/>
            </p:blipFill>
            <p:spPr>
              <a:xfrm>
                <a:off x="10294296" y="3026764"/>
                <a:ext cx="1712783" cy="1937821"/>
              </a:xfrm>
              <a:prstGeom prst="rect">
                <a:avLst/>
              </a:prstGeom>
            </p:spPr>
          </p:pic>
          <p:cxnSp>
            <p:nvCxnSpPr>
              <p:cNvPr id="19" name="Conector recto de flecha 18"/>
              <p:cNvCxnSpPr>
                <a:stCxn id="6" idx="3"/>
                <a:endCxn id="7" idx="1"/>
              </p:cNvCxnSpPr>
              <p:nvPr/>
            </p:nvCxnSpPr>
            <p:spPr>
              <a:xfrm>
                <a:off x="2072957" y="2387384"/>
                <a:ext cx="3428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>
                <a:stCxn id="7" idx="3"/>
                <a:endCxn id="8" idx="1"/>
              </p:cNvCxnSpPr>
              <p:nvPr/>
            </p:nvCxnSpPr>
            <p:spPr>
              <a:xfrm>
                <a:off x="4061710" y="2387384"/>
                <a:ext cx="283199" cy="2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>
                <a:stCxn id="8" idx="3"/>
                <a:endCxn id="9" idx="1"/>
              </p:cNvCxnSpPr>
              <p:nvPr/>
            </p:nvCxnSpPr>
            <p:spPr>
              <a:xfrm>
                <a:off x="5990829" y="2390274"/>
                <a:ext cx="3428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de flecha 26"/>
              <p:cNvCxnSpPr>
                <a:stCxn id="9" idx="3"/>
                <a:endCxn id="10" idx="1"/>
              </p:cNvCxnSpPr>
              <p:nvPr/>
            </p:nvCxnSpPr>
            <p:spPr>
              <a:xfrm>
                <a:off x="7979582" y="2390274"/>
                <a:ext cx="3537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>
                <a:stCxn id="10" idx="3"/>
                <a:endCxn id="11" idx="1"/>
              </p:cNvCxnSpPr>
              <p:nvPr/>
            </p:nvCxnSpPr>
            <p:spPr>
              <a:xfrm flipV="1">
                <a:off x="9979223" y="2387384"/>
                <a:ext cx="315073" cy="2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ctángulo 47"/>
          <p:cNvSpPr/>
          <p:nvPr/>
        </p:nvSpPr>
        <p:spPr>
          <a:xfrm>
            <a:off x="4612215" y="574793"/>
            <a:ext cx="2908884" cy="660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Science</a:t>
            </a:r>
          </a:p>
        </p:txBody>
      </p:sp>
      <p:cxnSp>
        <p:nvCxnSpPr>
          <p:cNvPr id="50" name="Conector recto de flecha 49"/>
          <p:cNvCxnSpPr>
            <a:stCxn id="48" idx="2"/>
            <a:endCxn id="45" idx="0"/>
          </p:cNvCxnSpPr>
          <p:nvPr/>
        </p:nvCxnSpPr>
        <p:spPr>
          <a:xfrm>
            <a:off x="6066657" y="1235733"/>
            <a:ext cx="0" cy="6336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126235" y="6412616"/>
            <a:ext cx="8775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 panose="020B0604030504040204" pitchFamily="34" charset="0"/>
                <a:ea typeface="Verdana" panose="020B0604030504040204" pitchFamily="34" charset="0"/>
              </a:rPr>
              <a:t>Workflow del investigador en el contexto Open Science (Kramer y Bosman 2018)</a:t>
            </a:r>
            <a:endParaRPr lang="es-CO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436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1650</Words>
  <Application>Microsoft Office PowerPoint</Application>
  <PresentationFormat>Panorámica</PresentationFormat>
  <Paragraphs>280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Soho Gothic Pro</vt:lpstr>
      <vt:lpstr>Soho Gothic Pro Medium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Esmith Moncada Moreno</dc:creator>
  <cp:lastModifiedBy>Ruth Elena Vallejo</cp:lastModifiedBy>
  <cp:revision>131</cp:revision>
  <dcterms:created xsi:type="dcterms:W3CDTF">2019-03-01T21:04:02Z</dcterms:created>
  <dcterms:modified xsi:type="dcterms:W3CDTF">2019-08-02T16:49:40Z</dcterms:modified>
</cp:coreProperties>
</file>